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harts/colors1.xml" ContentType="application/vnd.ms-office.chartcolorstyle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303" r:id="rId3"/>
    <p:sldId id="329" r:id="rId4"/>
    <p:sldId id="319" r:id="rId5"/>
    <p:sldId id="313" r:id="rId6"/>
    <p:sldId id="306" r:id="rId7"/>
    <p:sldId id="325" r:id="rId8"/>
    <p:sldId id="326" r:id="rId9"/>
    <p:sldId id="331" r:id="rId10"/>
    <p:sldId id="332" r:id="rId11"/>
    <p:sldId id="327" r:id="rId12"/>
    <p:sldId id="321" r:id="rId13"/>
    <p:sldId id="323" r:id="rId14"/>
    <p:sldId id="316" r:id="rId15"/>
  </p:sldIdLst>
  <p:sldSz cx="16256000" cy="9144000"/>
  <p:notesSz cx="9940925" cy="6808788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B03A4B"/>
    <a:srgbClr val="48181F"/>
    <a:srgbClr val="4E98C6"/>
    <a:srgbClr val="0000FF"/>
    <a:srgbClr val="009900"/>
    <a:srgbClr val="66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60" autoAdjust="0"/>
    <p:restoredTop sz="85694" autoAdjust="0"/>
  </p:normalViewPr>
  <p:slideViewPr>
    <p:cSldViewPr>
      <p:cViewPr varScale="1">
        <p:scale>
          <a:sx n="54" d="100"/>
          <a:sy n="54" d="100"/>
        </p:scale>
        <p:origin x="-96" y="-3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20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5.4394748228184922E-2"/>
          <c:y val="2.0540107951831511E-2"/>
          <c:w val="0.93623025148345995"/>
          <c:h val="0.88248013222071642"/>
        </c:manualLayout>
      </c:layout>
      <c:barChart>
        <c:barDir val="col"/>
        <c:grouping val="clustered"/>
        <c:ser>
          <c:idx val="1"/>
          <c:order val="1"/>
          <c:tx>
            <c:strRef>
              <c:f>Лист1!$C$1</c:f>
              <c:strCache>
                <c:ptCount val="1"/>
                <c:pt idx="0">
                  <c:v>сумма финансирования, млн.руб.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5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softEdge rad="304800"/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5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223.7</c:v>
                </c:pt>
                <c:pt idx="1">
                  <c:v>250.1</c:v>
                </c:pt>
                <c:pt idx="2">
                  <c:v>258.60000000000002</c:v>
                </c:pt>
                <c:pt idx="3">
                  <c:v>361</c:v>
                </c:pt>
                <c:pt idx="4">
                  <c:v>380.9</c:v>
                </c:pt>
                <c:pt idx="5">
                  <c:v>392.5</c:v>
                </c:pt>
                <c:pt idx="6">
                  <c:v>426.4</c:v>
                </c:pt>
                <c:pt idx="7">
                  <c:v>481</c:v>
                </c:pt>
                <c:pt idx="8">
                  <c:v>605.4</c:v>
                </c:pt>
              </c:numCache>
            </c:numRef>
          </c:val>
        </c:ser>
        <c:dLbls/>
        <c:gapWidth val="269"/>
        <c:axId val="95681920"/>
        <c:axId val="95680384"/>
      </c:barChart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страхователей</c:v>
                </c:pt>
              </c:strCache>
            </c:strRef>
          </c:tx>
          <c:spPr>
            <a:ln w="34925" cap="rnd">
              <a:solidFill>
                <a:schemeClr val="accent6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>
                <a:solidFill>
                  <a:schemeClr val="accent6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dLbls>
            <c:dLbl>
              <c:idx val="5"/>
              <c:layout>
                <c:manualLayout>
                  <c:x val="6.2117894593269633E-3"/>
                  <c:y val="-5.3554967967830158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9.7613834360852324E-3"/>
                  <c:y val="-8.3679637449734612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6.2117894593268341E-3"/>
                  <c:y val="3.8492633226877897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7.9865864477059664E-3"/>
                  <c:y val="-3.3471854979893528E-3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accent6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Лист1!$A$2:$A$10</c:f>
              <c:numCache>
                <c:formatCode>General</c:formatCod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1410</c:v>
                </c:pt>
                <c:pt idx="1">
                  <c:v>1240</c:v>
                </c:pt>
                <c:pt idx="2">
                  <c:v>1197</c:v>
                </c:pt>
                <c:pt idx="3">
                  <c:v>1502</c:v>
                </c:pt>
                <c:pt idx="4">
                  <c:v>1736</c:v>
                </c:pt>
                <c:pt idx="5">
                  <c:v>1179</c:v>
                </c:pt>
                <c:pt idx="6">
                  <c:v>1122</c:v>
                </c:pt>
                <c:pt idx="7">
                  <c:v>1127</c:v>
                </c:pt>
                <c:pt idx="8">
                  <c:v>1218</c:v>
                </c:pt>
              </c:numCache>
            </c:numRef>
          </c:val>
        </c:ser>
        <c:dLbls/>
        <c:marker val="1"/>
        <c:axId val="95664768"/>
        <c:axId val="95678848"/>
      </c:lineChart>
      <c:catAx>
        <c:axId val="9566476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5678848"/>
        <c:crosses val="autoZero"/>
        <c:auto val="1"/>
        <c:lblAlgn val="ctr"/>
        <c:lblOffset val="100"/>
      </c:catAx>
      <c:valAx>
        <c:axId val="95678848"/>
        <c:scaling>
          <c:orientation val="minMax"/>
          <c:max val="1800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5664768"/>
        <c:crosses val="autoZero"/>
        <c:crossBetween val="between"/>
      </c:valAx>
      <c:valAx>
        <c:axId val="95680384"/>
        <c:scaling>
          <c:orientation val="minMax"/>
        </c:scaling>
        <c:axPos val="r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5681920"/>
        <c:crosses val="max"/>
        <c:crossBetween val="between"/>
      </c:valAx>
      <c:catAx>
        <c:axId val="95681920"/>
        <c:scaling>
          <c:orientation val="minMax"/>
        </c:scaling>
        <c:delete val="1"/>
        <c:axPos val="b"/>
        <c:numFmt formatCode="General" sourceLinked="1"/>
        <c:majorTickMark val="none"/>
        <c:tickLblPos val="nextTo"/>
        <c:crossAx val="95680384"/>
        <c:crosses val="autoZero"/>
        <c:auto val="1"/>
        <c:lblAlgn val="ctr"/>
        <c:lblOffset val="100"/>
      </c:cat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6"/>
  <c:chart>
    <c:autoTitleDeleted val="1"/>
    <c:plotArea>
      <c:layout>
        <c:manualLayout>
          <c:layoutTarget val="inner"/>
          <c:xMode val="edge"/>
          <c:yMode val="edge"/>
          <c:x val="0.15323779386104835"/>
          <c:y val="7.6315625804656648E-3"/>
          <c:w val="0.73553795578551306"/>
          <c:h val="0.9851202556994102"/>
        </c:manualLayout>
      </c:layout>
      <c:doughnutChart>
        <c:varyColors val="1"/>
        <c:ser>
          <c:idx val="0"/>
          <c:order val="0"/>
          <c:tx>
            <c:strRef>
              <c:f>Лист1!$B$2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00B0F0"/>
              </a:solidFill>
            </c:spPr>
          </c:dPt>
          <c:dPt>
            <c:idx val="4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chemeClr val="bg1"/>
                </a:solidFill>
              </a:ln>
            </c:spPr>
          </c:dPt>
          <c:dPt>
            <c:idx val="5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6"/>
            <c:spPr>
              <a:solidFill>
                <a:srgbClr val="C00000"/>
              </a:solidFill>
            </c:spPr>
          </c:dPt>
          <c:dPt>
            <c:idx val="7"/>
            <c:spPr>
              <a:solidFill>
                <a:srgbClr val="0070C0"/>
              </a:solidFill>
            </c:spPr>
          </c:dPt>
          <c:dLbls>
            <c:dLbl>
              <c:idx val="0"/>
              <c:layout>
                <c:manualLayout>
                  <c:x val="3.148929648388988E-2"/>
                  <c:y val="-1.305973680723666E-2"/>
                </c:manualLayout>
              </c:layout>
              <c:spPr>
                <a:noFill/>
                <a:ln w="25344"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500" b="1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Val val="1"/>
              <c:extLst>
                <c:ext xmlns:c15="http://schemas.microsoft.com/office/drawing/2012/chart" uri="{CE6537A1-D6FC-4f65-9D91-7224C49458BB}">
                  <c15:layout>
                    <c:manualLayout>
                      <c:w val="0.17328732054295393"/>
                      <c:h val="5.8264276204878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7.2347421451371902E-3"/>
                  <c:y val="-5.9199893759034387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>
                    <c:manualLayout>
                      <c:w val="0.18761138832313207"/>
                      <c:h val="7.7250642448373527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1.5998018918541781E-3"/>
                  <c:y val="-2.3467559334273995E-3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-2.4566750418580557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9.3377234753456041E-3"/>
                  <c:y val="2.5377349221806036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7556420714653589E-2"/>
                  <c:y val="6.0610831470760658E-3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9.3661892707704204E-3"/>
                  <c:y val="-2.9440104702635032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1.087129463945714E-2"/>
                  <c:y val="-0.1079851082374906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44">
                <a:noFill/>
              </a:ln>
            </c:spPr>
            <c:txPr>
              <a:bodyPr/>
              <a:lstStyle/>
              <a:p>
                <a:pPr>
                  <a:defRPr sz="15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Лист1!$A$3:$A$10</c:f>
              <c:strCache>
                <c:ptCount val="8"/>
                <c:pt idx="0">
                  <c:v>Приобретение работникам СИЗ                     </c:v>
                </c:pt>
                <c:pt idx="1">
                  <c:v>Проведение обязательных ПМО работников, занятых на работах с вредными и (или) опасными производственными факторами</c:v>
                </c:pt>
                <c:pt idx="2">
                  <c:v>СКЛ  предпенсионеров</c:v>
                </c:pt>
                <c:pt idx="3">
                  <c:v>СКЛ работников, занятых на работах с вредными и (или) опасными производственными факторами</c:v>
                </c:pt>
                <c:pt idx="4">
                  <c:v>Приобретение отдельных приборов предназначенных для обеспечсения безопасности работников и (или) контроля за безопасным веденем работ</c:v>
                </c:pt>
                <c:pt idx="5">
                  <c:v>Проведение специальной оценки условий труда (СОУТ)</c:v>
                </c:pt>
                <c:pt idx="6">
                  <c:v>И др. (лечебно профилактическое питание, аптечки, тахограф, алкотестер, алкометр)</c:v>
                </c:pt>
                <c:pt idx="7">
                  <c:v>Обучение по охране труда</c:v>
                </c:pt>
              </c:strCache>
            </c:strRef>
          </c:cat>
          <c:val>
            <c:numRef>
              <c:f>Лист1!$B$3:$B$10</c:f>
              <c:numCache>
                <c:formatCode>0.0</c:formatCode>
                <c:ptCount val="8"/>
                <c:pt idx="0">
                  <c:v>196.5</c:v>
                </c:pt>
                <c:pt idx="1">
                  <c:v>101.2</c:v>
                </c:pt>
                <c:pt idx="2">
                  <c:v>86</c:v>
                </c:pt>
                <c:pt idx="3">
                  <c:v>49.5</c:v>
                </c:pt>
                <c:pt idx="4">
                  <c:v>26.1</c:v>
                </c:pt>
                <c:pt idx="5">
                  <c:v>9.8000000000000007</c:v>
                </c:pt>
                <c:pt idx="6">
                  <c:v>8.1</c:v>
                </c:pt>
                <c:pt idx="7">
                  <c:v>3.8</c:v>
                </c:pt>
              </c:numCache>
            </c:numRef>
          </c:val>
        </c:ser>
        <c:dLbls/>
        <c:firstSliceAng val="280"/>
        <c:holeSize val="50"/>
      </c:doughnutChart>
      <c:spPr>
        <a:noFill/>
        <a:ln w="25344">
          <a:noFill/>
        </a:ln>
      </c:spPr>
    </c:plotArea>
    <c:plotVisOnly val="1"/>
    <c:dispBlanksAs val="zero"/>
  </c:chart>
  <c:txPr>
    <a:bodyPr/>
    <a:lstStyle/>
    <a:p>
      <a:pPr>
        <a:defRPr sz="1794"/>
      </a:pPr>
      <a:endParaRPr lang="ru-RU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6"/>
  <c:chart>
    <c:autoTitleDeleted val="1"/>
    <c:plotArea>
      <c:layout>
        <c:manualLayout>
          <c:layoutTarget val="inner"/>
          <c:xMode val="edge"/>
          <c:yMode val="edge"/>
          <c:x val="0.14679062138710361"/>
          <c:y val="4.2748047376131505E-2"/>
          <c:w val="0.66108877042314884"/>
          <c:h val="0.88016779736302653"/>
        </c:manualLayout>
      </c:layout>
      <c:doughnutChart>
        <c:varyColors val="1"/>
        <c:ser>
          <c:idx val="0"/>
          <c:order val="0"/>
          <c:tx>
            <c:strRef>
              <c:f>Лист1!$B$2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00B0F0"/>
              </a:solidFill>
            </c:spPr>
          </c:dPt>
          <c:dPt>
            <c:idx val="4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chemeClr val="bg1"/>
                </a:solidFill>
              </a:ln>
            </c:spPr>
          </c:dPt>
          <c:dPt>
            <c:idx val="5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6"/>
            <c:spPr>
              <a:solidFill>
                <a:srgbClr val="C00000"/>
              </a:solidFill>
            </c:spPr>
          </c:dPt>
          <c:dPt>
            <c:idx val="7"/>
            <c:spPr>
              <a:solidFill>
                <a:srgbClr val="0066FF"/>
              </a:solidFill>
            </c:spPr>
          </c:dPt>
          <c:dLbls>
            <c:dLbl>
              <c:idx val="0"/>
              <c:layout>
                <c:manualLayout>
                  <c:x val="-1.8986547593888691E-2"/>
                  <c:y val="-2.3883121218558682E-2"/>
                </c:manualLayout>
              </c:layout>
              <c:spPr>
                <a:noFill/>
                <a:ln w="25344"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400" b="1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7076017235784353E-2"/>
                  <c:y val="-7.0720436129680236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299159886061739E-3"/>
                  <c:y val="-3.2489564394514177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>
                    <c:manualLayout>
                      <c:w val="0.15221765461872019"/>
                      <c:h val="7.4789287675087801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2.6317021891203362E-3"/>
                  <c:y val="-1.7519126195646006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1154687310263602E-3"/>
                  <c:y val="-1.0559756773832219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1.4408658209122217E-2"/>
                  <c:y val="-1.4743931071204898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1.0897738715331758E-2"/>
                  <c:y val="-3.3926132742557132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7.7143107992193047E-3"/>
                  <c:y val="-8.4091805739100217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44">
                <a:noFill/>
              </a:ln>
            </c:spPr>
            <c:txPr>
              <a:bodyPr/>
              <a:lstStyle/>
              <a:p>
                <a:pPr>
                  <a:defRPr sz="14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Лист1!$A$3:$A$10</c:f>
              <c:strCache>
                <c:ptCount val="8"/>
                <c:pt idx="0">
                  <c:v>Приобретение работникам СИЗ                      </c:v>
                </c:pt>
                <c:pt idx="1">
                  <c:v>Проведение обязательных ПМО работников, занятых на работах с вредными и (или) опасными производственными факторами </c:v>
                </c:pt>
                <c:pt idx="2">
                  <c:v>СКЛ предпенсионеров</c:v>
                </c:pt>
                <c:pt idx="3">
                  <c:v>СКЛ работников, занятых на работах с вредными и (или) опасными производственными факторами</c:v>
                </c:pt>
                <c:pt idx="4">
                  <c:v>Приобретение отдельных приборов предназначенных для обеспечсения безопасности работников и (или) контроля за безопасным веденем работ</c:v>
                </c:pt>
                <c:pt idx="5">
                  <c:v>Проведение специальной оценки условий труда (СОУТ)</c:v>
                </c:pt>
                <c:pt idx="6">
                  <c:v>И др. (лечебно профилактическое питание, аптечки, обучение по охране труда, тахограф, алкотестер, алкометр)</c:v>
                </c:pt>
                <c:pt idx="7">
                  <c:v>Обучение по ОТ</c:v>
                </c:pt>
              </c:strCache>
            </c:strRef>
          </c:cat>
          <c:val>
            <c:numRef>
              <c:f>Лист1!$B$3:$B$10</c:f>
              <c:numCache>
                <c:formatCode>0.0</c:formatCode>
                <c:ptCount val="8"/>
                <c:pt idx="0">
                  <c:v>285.89999999999992</c:v>
                </c:pt>
                <c:pt idx="1">
                  <c:v>103.4</c:v>
                </c:pt>
                <c:pt idx="2">
                  <c:v>108.9</c:v>
                </c:pt>
                <c:pt idx="3">
                  <c:v>64.5</c:v>
                </c:pt>
                <c:pt idx="4">
                  <c:v>22.8</c:v>
                </c:pt>
                <c:pt idx="5">
                  <c:v>9</c:v>
                </c:pt>
                <c:pt idx="6">
                  <c:v>9.1</c:v>
                </c:pt>
                <c:pt idx="7">
                  <c:v>1.6</c:v>
                </c:pt>
              </c:numCache>
            </c:numRef>
          </c:val>
        </c:ser>
        <c:dLbls/>
        <c:firstSliceAng val="280"/>
        <c:holeSize val="50"/>
      </c:doughnutChart>
      <c:spPr>
        <a:noFill/>
        <a:ln w="25344">
          <a:noFill/>
        </a:ln>
      </c:spPr>
    </c:plotArea>
    <c:plotVisOnly val="1"/>
    <c:dispBlanksAs val="zero"/>
  </c:chart>
  <c:txPr>
    <a:bodyPr/>
    <a:lstStyle/>
    <a:p>
      <a:pPr>
        <a:defRPr sz="1794"/>
      </a:pPr>
      <a:endParaRPr lang="ru-RU"/>
    </a:p>
  </c:txPr>
  <c:externalData r:id="rId1"/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0.44703</cdr:x>
      <cdr:y>0.14309</cdr:y>
    </cdr:from>
    <cdr:to>
      <cdr:x>0.66454</cdr:x>
      <cdr:y>0.22322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371339" y="476251"/>
          <a:ext cx="1153786" cy="2666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40,86</a:t>
          </a:r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%)</a:t>
          </a:r>
          <a:endParaRPr lang="ru-RU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0.675</cdr:x>
      <cdr:y>0.56664</cdr:y>
    </cdr:from>
    <cdr:to>
      <cdr:x>0.83958</cdr:x>
      <cdr:y>0.65711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3580587" y="1885950"/>
          <a:ext cx="873083" cy="3010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21,05</a:t>
          </a:r>
          <a:r>
            <a:rPr lang="ru-RU" sz="14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%)</a:t>
          </a:r>
          <a:endParaRPr lang="ru-RU" sz="14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0.46132</cdr:x>
      <cdr:y>0.87572</cdr:y>
    </cdr:from>
    <cdr:to>
      <cdr:x>0.65172</cdr:x>
      <cdr:y>0.99054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2447111" y="2914649"/>
          <a:ext cx="1010005" cy="3821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17,87</a:t>
          </a:r>
          <a:r>
            <a:rPr lang="ru-RU" sz="14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%)</a:t>
          </a:r>
          <a:endParaRPr lang="ru-RU" sz="14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0.26919</cdr:x>
      <cdr:y>0.75266</cdr:y>
    </cdr:from>
    <cdr:to>
      <cdr:x>0.44157</cdr:x>
      <cdr:y>0.83973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1427937" y="2505075"/>
          <a:ext cx="914400" cy="2897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10,29</a:t>
          </a:r>
          <a:r>
            <a:rPr lang="ru-RU" sz="14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%)</a:t>
          </a:r>
          <a:endParaRPr lang="ru-RU" sz="14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0.21652</cdr:x>
      <cdr:y>0.52372</cdr:y>
    </cdr:from>
    <cdr:to>
      <cdr:x>0.36525</cdr:x>
      <cdr:y>0.60957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1148536" y="1743075"/>
          <a:ext cx="788989" cy="2857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2,03</a:t>
          </a:r>
          <a:r>
            <a:rPr lang="ru-RU" sz="14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%)</a:t>
          </a:r>
          <a:endParaRPr lang="ru-RU" sz="14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0.22579</cdr:x>
      <cdr:y>0.35034</cdr:y>
    </cdr:from>
    <cdr:to>
      <cdr:x>0.36525</cdr:x>
      <cdr:y>0.42928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1197750" y="1166028"/>
          <a:ext cx="739775" cy="2627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0,78</a:t>
          </a:r>
          <a:r>
            <a:rPr lang="ru-RU" sz="14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%)</a:t>
          </a:r>
          <a:endParaRPr lang="ru-RU" sz="14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0.21652</cdr:x>
      <cdr:y>0.44072</cdr:y>
    </cdr:from>
    <cdr:to>
      <cdr:x>0.40386</cdr:x>
      <cdr:y>0.49796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1148537" y="1466851"/>
          <a:ext cx="993775" cy="190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3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1,69</a:t>
          </a:r>
          <a:r>
            <a:rPr lang="ru-RU" sz="13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%)</a:t>
          </a:r>
          <a:endParaRPr lang="ru-RU" sz="13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0.23178</cdr:x>
      <cdr:y>0.6296</cdr:y>
    </cdr:from>
    <cdr:to>
      <cdr:x>0.36525</cdr:x>
      <cdr:y>0.7029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1229500" y="2095500"/>
          <a:ext cx="708025" cy="2439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3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5,43</a:t>
          </a:r>
          <a:r>
            <a:rPr lang="ru-RU" sz="12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%)</a:t>
          </a:r>
          <a:endParaRPr lang="ru-RU" sz="12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0.40027</cdr:x>
      <cdr:y>0.35034</cdr:y>
    </cdr:from>
    <cdr:to>
      <cdr:x>0.64986</cdr:x>
      <cdr:y>0.67065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23262" y="1166028"/>
          <a:ext cx="1323975" cy="10660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0.43977</cdr:x>
      <cdr:y>0.37227</cdr:y>
    </cdr:from>
    <cdr:to>
      <cdr:x>0.64627</cdr:x>
      <cdr:y>0.68935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2332812" y="1239022"/>
          <a:ext cx="1095375" cy="10553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0.40925</cdr:x>
      <cdr:y>0.35034</cdr:y>
    </cdr:from>
    <cdr:to>
      <cdr:x>0.64267</cdr:x>
      <cdr:y>0.65711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2170888" y="1166028"/>
          <a:ext cx="1238250" cy="10210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481,00 </a:t>
          </a:r>
        </a:p>
        <a:p xmlns:a="http://schemas.openxmlformats.org/drawingml/2006/main">
          <a:pPr algn="ctr"/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млн. руб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0.40138</cdr:x>
      <cdr:y>0.17187</cdr:y>
    </cdr:from>
    <cdr:to>
      <cdr:x>0.57507</cdr:x>
      <cdr:y>0.24805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936961" y="622974"/>
          <a:ext cx="838201" cy="2761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49,06</a:t>
          </a:r>
          <a:r>
            <a:rPr lang="ru-RU" sz="14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%)</a:t>
          </a:r>
          <a:endParaRPr lang="ru-RU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0.58164</cdr:x>
      <cdr:y>0.62076</cdr:y>
    </cdr:from>
    <cdr:to>
      <cdr:x>0.81195</cdr:x>
      <cdr:y>0.6975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994391" y="2250021"/>
          <a:ext cx="1185709" cy="2781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5,37</a:t>
          </a:r>
          <a:r>
            <a:rPr lang="ru-RU" sz="14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%)</a:t>
          </a:r>
          <a:endParaRPr lang="ru-RU" sz="14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0.18385</cdr:x>
      <cdr:y>0.60451</cdr:y>
    </cdr:from>
    <cdr:to>
      <cdr:x>0.34482</cdr:x>
      <cdr:y>0.71085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946515" y="2191102"/>
          <a:ext cx="828675" cy="3854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4,34</a:t>
          </a:r>
          <a:r>
            <a:rPr lang="ru-RU" sz="12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%)</a:t>
          </a:r>
          <a:endParaRPr lang="ru-RU" sz="12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0.38737</cdr:x>
      <cdr:y>0.80516</cdr:y>
    </cdr:from>
    <cdr:to>
      <cdr:x>0.71303</cdr:x>
      <cdr:y>0.88462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1994267" y="2918383"/>
          <a:ext cx="1676574" cy="288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14,77</a:t>
          </a:r>
          <a:r>
            <a:rPr lang="ru-RU" sz="14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%)</a:t>
          </a:r>
          <a:endParaRPr lang="ru-RU" sz="14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0.182</cdr:x>
      <cdr:y>0.53044</cdr:y>
    </cdr:from>
    <cdr:to>
      <cdr:x>0.34482</cdr:x>
      <cdr:y>0.61552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936991" y="1922636"/>
          <a:ext cx="838200" cy="3083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2,73</a:t>
          </a:r>
          <a:r>
            <a:rPr lang="ru-RU" sz="12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%)</a:t>
          </a:r>
          <a:endParaRPr lang="ru-RU" sz="12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0.23953</cdr:x>
      <cdr:y>0.72329</cdr:y>
    </cdr:from>
    <cdr:to>
      <cdr:x>0.47616</cdr:x>
      <cdr:y>0.81567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1155912" y="2621628"/>
          <a:ext cx="1141929" cy="3348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9,59</a:t>
          </a:r>
          <a:r>
            <a:rPr lang="ru-RU" sz="12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%)</a:t>
          </a:r>
          <a:endParaRPr lang="ru-RU" sz="12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0.16694</cdr:x>
      <cdr:y>0.4516</cdr:y>
    </cdr:from>
    <cdr:to>
      <cdr:x>0.30335</cdr:x>
      <cdr:y>0.50416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859437" y="1636887"/>
          <a:ext cx="702291" cy="190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3,77</a:t>
          </a:r>
          <a:r>
            <a:rPr lang="ru-RU" sz="12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%)</a:t>
          </a:r>
          <a:endParaRPr lang="ru-RU" sz="12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0.16165</cdr:x>
      <cdr:y>0.35408</cdr:y>
    </cdr:from>
    <cdr:to>
      <cdr:x>0.31151</cdr:x>
      <cdr:y>0.44898</cdr:y>
    </cdr:to>
    <cdr:sp macro="" textlink="">
      <cdr:nvSpPr>
        <cdr:cNvPr id="10" name="TextBox 1"/>
        <cdr:cNvSpPr txBox="1"/>
      </cdr:nvSpPr>
      <cdr:spPr>
        <a:xfrm xmlns:a="http://schemas.openxmlformats.org/drawingml/2006/main" rot="10800000" flipV="1">
          <a:off x="832216" y="1283403"/>
          <a:ext cx="771524" cy="3439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0,37</a:t>
          </a:r>
          <a:r>
            <a:rPr lang="ru-RU" sz="12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%)</a:t>
          </a:r>
          <a:endParaRPr lang="ru-RU" sz="12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0.34667</cdr:x>
      <cdr:y>0.35218</cdr:y>
    </cdr:from>
    <cdr:to>
      <cdr:x>0.59983</cdr:x>
      <cdr:y>0.60446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784716" y="1276515"/>
          <a:ext cx="1303337" cy="9144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1800" b="1" dirty="0" smtClean="0">
              <a:ln>
                <a:noFill/>
              </a:ln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605,2</a:t>
          </a:r>
        </a:p>
        <a:p xmlns:a="http://schemas.openxmlformats.org/drawingml/2006/main">
          <a:pPr algn="ctr"/>
          <a:r>
            <a:rPr lang="ru-RU" sz="1800" b="1" dirty="0" smtClean="0">
              <a:ln>
                <a:noFill/>
              </a:ln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млн. руб.</a:t>
          </a:r>
          <a:endParaRPr lang="ru-RU" sz="1800" b="1" dirty="0">
            <a:ln>
              <a:noFill/>
            </a:ln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0.42622</cdr:x>
      <cdr:y>0.44372</cdr:y>
    </cdr:from>
    <cdr:to>
      <cdr:x>0.60384</cdr:x>
      <cdr:y>0.696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2194291" y="160831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0.34792</cdr:x>
      <cdr:y>0.36218</cdr:y>
    </cdr:from>
    <cdr:to>
      <cdr:x>0.52553</cdr:x>
      <cdr:y>0.61446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1791161" y="131277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411" cy="341622"/>
          </a:xfrm>
          <a:prstGeom prst="rect">
            <a:avLst/>
          </a:prstGeom>
        </p:spPr>
        <p:txBody>
          <a:bodyPr vert="horz" lIns="60296" tIns="30148" rIns="60296" bIns="30148" rtlCol="0"/>
          <a:lstStyle>
            <a:lvl1pPr algn="l">
              <a:defRPr sz="8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0603" y="0"/>
            <a:ext cx="4308381" cy="341622"/>
          </a:xfrm>
          <a:prstGeom prst="rect">
            <a:avLst/>
          </a:prstGeom>
        </p:spPr>
        <p:txBody>
          <a:bodyPr vert="horz" lIns="60296" tIns="30148" rIns="60296" bIns="30148" rtlCol="0"/>
          <a:lstStyle>
            <a:lvl1pPr algn="r">
              <a:defRPr sz="800"/>
            </a:lvl1pPr>
          </a:lstStyle>
          <a:p>
            <a:fld id="{59DA602A-9A82-40BE-A287-8473FAD24736}" type="datetimeFigureOut">
              <a:rPr lang="ru-RU" smtClean="0"/>
              <a:pPr/>
              <a:t>29.11.2024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6225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0296" tIns="30148" rIns="60296" bIns="3014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093" y="3276729"/>
            <a:ext cx="7952740" cy="2680960"/>
          </a:xfrm>
          <a:prstGeom prst="rect">
            <a:avLst/>
          </a:prstGeom>
        </p:spPr>
        <p:txBody>
          <a:bodyPr vert="horz" lIns="60296" tIns="30148" rIns="60296" bIns="3014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67167"/>
            <a:ext cx="4307411" cy="341621"/>
          </a:xfrm>
          <a:prstGeom prst="rect">
            <a:avLst/>
          </a:prstGeom>
        </p:spPr>
        <p:txBody>
          <a:bodyPr vert="horz" lIns="60296" tIns="30148" rIns="60296" bIns="30148" rtlCol="0" anchor="b"/>
          <a:lstStyle>
            <a:lvl1pPr algn="l">
              <a:defRPr sz="8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0603" y="6467167"/>
            <a:ext cx="4308381" cy="341621"/>
          </a:xfrm>
          <a:prstGeom prst="rect">
            <a:avLst/>
          </a:prstGeom>
        </p:spPr>
        <p:txBody>
          <a:bodyPr vert="horz" lIns="60296" tIns="30148" rIns="60296" bIns="30148" rtlCol="0" anchor="b"/>
          <a:lstStyle>
            <a:lvl1pPr algn="r">
              <a:defRPr sz="800"/>
            </a:lvl1pPr>
          </a:lstStyle>
          <a:p>
            <a:fld id="{8257133C-DC10-4801-88E5-248062490B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31037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133C-DC10-4801-88E5-248062490B31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6718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6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Копии документов, прилагаемых к заявлению о возмещении расходов, должны быть заверены печатью страхователя (при наличии печати).</a:t>
            </a:r>
            <a:endParaRPr lang="ru-RU" sz="16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133C-DC10-4801-88E5-248062490B31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5333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500" b="1" baseline="0" dirty="0" smtClean="0">
                <a:solidFill>
                  <a:schemeClr val="tx1"/>
                </a:solidFill>
              </a:rPr>
              <a:t>отделение СФР использует сведения об отнесении работника к категории лиц </a:t>
            </a:r>
            <a:r>
              <a:rPr lang="ru-RU" sz="1500" b="1" baseline="0" dirty="0" err="1" smtClean="0">
                <a:solidFill>
                  <a:schemeClr val="tx1"/>
                </a:solidFill>
              </a:rPr>
              <a:t>предпенсионного</a:t>
            </a:r>
            <a:r>
              <a:rPr lang="ru-RU" sz="1500" b="1" baseline="0" dirty="0" smtClean="0">
                <a:solidFill>
                  <a:schemeClr val="tx1"/>
                </a:solidFill>
              </a:rPr>
              <a:t> возраста, сведения о факте получения пенсии, а также сведения о страховом номере индивидуального лицевого счета застрахованного лица, находящиеся в распоряжении СФР.</a:t>
            </a:r>
            <a:endParaRPr lang="ru-RU" sz="1500" b="1" baseline="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133C-DC10-4801-88E5-248062490B31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724421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7133C-DC10-4801-88E5-248062490B31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348900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898525" algn="l"/>
                <a:tab pos="1800225" algn="l"/>
                <a:tab pos="2703513" algn="l"/>
                <a:tab pos="3603625" algn="l"/>
                <a:tab pos="4506913" algn="l"/>
                <a:tab pos="5408613" algn="l"/>
                <a:tab pos="6311900" algn="l"/>
                <a:tab pos="7212013" algn="l"/>
                <a:tab pos="8115300" algn="l"/>
                <a:tab pos="9017000" algn="l"/>
                <a:tab pos="9920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898525" algn="l"/>
                <a:tab pos="1800225" algn="l"/>
                <a:tab pos="2703513" algn="l"/>
                <a:tab pos="3603625" algn="l"/>
                <a:tab pos="4506913" algn="l"/>
                <a:tab pos="5408613" algn="l"/>
                <a:tab pos="6311900" algn="l"/>
                <a:tab pos="7212013" algn="l"/>
                <a:tab pos="8115300" algn="l"/>
                <a:tab pos="9017000" algn="l"/>
                <a:tab pos="9920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898525" algn="l"/>
                <a:tab pos="1800225" algn="l"/>
                <a:tab pos="2703513" algn="l"/>
                <a:tab pos="3603625" algn="l"/>
                <a:tab pos="4506913" algn="l"/>
                <a:tab pos="5408613" algn="l"/>
                <a:tab pos="6311900" algn="l"/>
                <a:tab pos="7212013" algn="l"/>
                <a:tab pos="8115300" algn="l"/>
                <a:tab pos="9017000" algn="l"/>
                <a:tab pos="9920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898525" algn="l"/>
                <a:tab pos="1800225" algn="l"/>
                <a:tab pos="2703513" algn="l"/>
                <a:tab pos="3603625" algn="l"/>
                <a:tab pos="4506913" algn="l"/>
                <a:tab pos="5408613" algn="l"/>
                <a:tab pos="6311900" algn="l"/>
                <a:tab pos="7212013" algn="l"/>
                <a:tab pos="8115300" algn="l"/>
                <a:tab pos="9017000" algn="l"/>
                <a:tab pos="9920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898525" algn="l"/>
                <a:tab pos="1800225" algn="l"/>
                <a:tab pos="2703513" algn="l"/>
                <a:tab pos="3603625" algn="l"/>
                <a:tab pos="4506913" algn="l"/>
                <a:tab pos="5408613" algn="l"/>
                <a:tab pos="6311900" algn="l"/>
                <a:tab pos="7212013" algn="l"/>
                <a:tab pos="8115300" algn="l"/>
                <a:tab pos="9017000" algn="l"/>
                <a:tab pos="9920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800225" algn="l"/>
                <a:tab pos="2703513" algn="l"/>
                <a:tab pos="3603625" algn="l"/>
                <a:tab pos="4506913" algn="l"/>
                <a:tab pos="5408613" algn="l"/>
                <a:tab pos="6311900" algn="l"/>
                <a:tab pos="7212013" algn="l"/>
                <a:tab pos="8115300" algn="l"/>
                <a:tab pos="9017000" algn="l"/>
                <a:tab pos="9920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800225" algn="l"/>
                <a:tab pos="2703513" algn="l"/>
                <a:tab pos="3603625" algn="l"/>
                <a:tab pos="4506913" algn="l"/>
                <a:tab pos="5408613" algn="l"/>
                <a:tab pos="6311900" algn="l"/>
                <a:tab pos="7212013" algn="l"/>
                <a:tab pos="8115300" algn="l"/>
                <a:tab pos="9017000" algn="l"/>
                <a:tab pos="9920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800225" algn="l"/>
                <a:tab pos="2703513" algn="l"/>
                <a:tab pos="3603625" algn="l"/>
                <a:tab pos="4506913" algn="l"/>
                <a:tab pos="5408613" algn="l"/>
                <a:tab pos="6311900" algn="l"/>
                <a:tab pos="7212013" algn="l"/>
                <a:tab pos="8115300" algn="l"/>
                <a:tab pos="9017000" algn="l"/>
                <a:tab pos="9920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898525" algn="l"/>
                <a:tab pos="1800225" algn="l"/>
                <a:tab pos="2703513" algn="l"/>
                <a:tab pos="3603625" algn="l"/>
                <a:tab pos="4506913" algn="l"/>
                <a:tab pos="5408613" algn="l"/>
                <a:tab pos="6311900" algn="l"/>
                <a:tab pos="7212013" algn="l"/>
                <a:tab pos="8115300" algn="l"/>
                <a:tab pos="9017000" algn="l"/>
                <a:tab pos="99202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0A954D6-6EE0-46C5-A3F2-9171DC526A10}" type="slidenum">
              <a:rPr lang="ru-RU" altLang="ru-RU" smtClean="0">
                <a:solidFill>
                  <a:srgbClr val="000000"/>
                </a:solidFill>
              </a:rPr>
              <a:pPr/>
              <a:t>13</a:t>
            </a:fld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153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5725" y="738188"/>
            <a:ext cx="6565900" cy="36941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4688" y="4682437"/>
            <a:ext cx="5391150" cy="4431877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ru-RU" altLang="ru-RU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0757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567543" y="3387449"/>
            <a:ext cx="7120912" cy="78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0" b="0" i="0">
                <a:solidFill>
                  <a:srgbClr val="594F8C"/>
                </a:solidFill>
                <a:latin typeface="Calibri-Light"/>
                <a:cs typeface="Calibri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438400" y="5120640"/>
            <a:ext cx="113792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12800" y="2103120"/>
            <a:ext cx="707136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371840" y="2103120"/>
            <a:ext cx="707136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99390" y="577124"/>
            <a:ext cx="12657218" cy="65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12299" y="2256637"/>
            <a:ext cx="8739505" cy="4930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527040" y="8503920"/>
            <a:ext cx="520192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12800" y="8503920"/>
            <a:ext cx="373888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704320" y="8503920"/>
            <a:ext cx="373888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image" Target="cid:image001.png@01DA3811.FEF9E380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>
            <a:extLst>
              <a:ext uri="{FF2B5EF4-FFF2-40B4-BE49-F238E27FC236}">
                <a16:creationId xmlns="" xmlns:a16="http://schemas.microsoft.com/office/drawing/2014/main" id="{F70FF60C-7341-964B-8440-4C1F2C70E6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3992" y="295835"/>
            <a:ext cx="15968014" cy="8771965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11956199" y="7318679"/>
            <a:ext cx="570865" cy="275590"/>
          </a:xfrm>
          <a:custGeom>
            <a:avLst/>
            <a:gdLst/>
            <a:ahLst/>
            <a:cxnLst/>
            <a:rect l="l" t="t" r="r" b="b"/>
            <a:pathLst>
              <a:path w="570865" h="275590">
                <a:moveTo>
                  <a:pt x="244627" y="41859"/>
                </a:moveTo>
                <a:lnTo>
                  <a:pt x="224129" y="23660"/>
                </a:lnTo>
                <a:lnTo>
                  <a:pt x="199872" y="10566"/>
                </a:lnTo>
                <a:lnTo>
                  <a:pt x="172466" y="2654"/>
                </a:lnTo>
                <a:lnTo>
                  <a:pt x="142443" y="0"/>
                </a:lnTo>
                <a:lnTo>
                  <a:pt x="96227" y="6680"/>
                </a:lnTo>
                <a:lnTo>
                  <a:pt x="56984" y="25514"/>
                </a:lnTo>
                <a:lnTo>
                  <a:pt x="26593" y="54775"/>
                </a:lnTo>
                <a:lnTo>
                  <a:pt x="6972" y="92684"/>
                </a:lnTo>
                <a:lnTo>
                  <a:pt x="0" y="137490"/>
                </a:lnTo>
                <a:lnTo>
                  <a:pt x="6959" y="182333"/>
                </a:lnTo>
                <a:lnTo>
                  <a:pt x="26568" y="220256"/>
                </a:lnTo>
                <a:lnTo>
                  <a:pt x="56908" y="249516"/>
                </a:lnTo>
                <a:lnTo>
                  <a:pt x="96050" y="268351"/>
                </a:lnTo>
                <a:lnTo>
                  <a:pt x="142100" y="275018"/>
                </a:lnTo>
                <a:lnTo>
                  <a:pt x="172313" y="272300"/>
                </a:lnTo>
                <a:lnTo>
                  <a:pt x="199834" y="264248"/>
                </a:lnTo>
                <a:lnTo>
                  <a:pt x="224116" y="251015"/>
                </a:lnTo>
                <a:lnTo>
                  <a:pt x="244627" y="232740"/>
                </a:lnTo>
                <a:lnTo>
                  <a:pt x="219684" y="208546"/>
                </a:lnTo>
                <a:lnTo>
                  <a:pt x="203250" y="222821"/>
                </a:lnTo>
                <a:lnTo>
                  <a:pt x="185140" y="232867"/>
                </a:lnTo>
                <a:lnTo>
                  <a:pt x="165379" y="238810"/>
                </a:lnTo>
                <a:lnTo>
                  <a:pt x="143992" y="240753"/>
                </a:lnTo>
                <a:lnTo>
                  <a:pt x="101917" y="232994"/>
                </a:lnTo>
                <a:lnTo>
                  <a:pt x="68465" y="211455"/>
                </a:lnTo>
                <a:lnTo>
                  <a:pt x="46393" y="178752"/>
                </a:lnTo>
                <a:lnTo>
                  <a:pt x="38417" y="137490"/>
                </a:lnTo>
                <a:lnTo>
                  <a:pt x="46393" y="96266"/>
                </a:lnTo>
                <a:lnTo>
                  <a:pt x="68465" y="63563"/>
                </a:lnTo>
                <a:lnTo>
                  <a:pt x="101917" y="41998"/>
                </a:lnTo>
                <a:lnTo>
                  <a:pt x="143992" y="34226"/>
                </a:lnTo>
                <a:lnTo>
                  <a:pt x="165379" y="36118"/>
                </a:lnTo>
                <a:lnTo>
                  <a:pt x="185140" y="41935"/>
                </a:lnTo>
                <a:lnTo>
                  <a:pt x="203250" y="51854"/>
                </a:lnTo>
                <a:lnTo>
                  <a:pt x="219684" y="66090"/>
                </a:lnTo>
                <a:lnTo>
                  <a:pt x="244627" y="41859"/>
                </a:lnTo>
                <a:close/>
              </a:path>
              <a:path w="570865" h="275590">
                <a:moveTo>
                  <a:pt x="570649" y="137490"/>
                </a:moveTo>
                <a:lnTo>
                  <a:pt x="563689" y="92824"/>
                </a:lnTo>
                <a:lnTo>
                  <a:pt x="544055" y="54927"/>
                </a:lnTo>
                <a:lnTo>
                  <a:pt x="532257" y="43548"/>
                </a:lnTo>
                <a:lnTo>
                  <a:pt x="532257" y="137490"/>
                </a:lnTo>
                <a:lnTo>
                  <a:pt x="524370" y="178752"/>
                </a:lnTo>
                <a:lnTo>
                  <a:pt x="502539" y="211455"/>
                </a:lnTo>
                <a:lnTo>
                  <a:pt x="469531" y="232994"/>
                </a:lnTo>
                <a:lnTo>
                  <a:pt x="428117" y="240753"/>
                </a:lnTo>
                <a:lnTo>
                  <a:pt x="386321" y="232994"/>
                </a:lnTo>
                <a:lnTo>
                  <a:pt x="353110" y="211455"/>
                </a:lnTo>
                <a:lnTo>
                  <a:pt x="331203" y="178752"/>
                </a:lnTo>
                <a:lnTo>
                  <a:pt x="323291" y="137490"/>
                </a:lnTo>
                <a:lnTo>
                  <a:pt x="331203" y="96266"/>
                </a:lnTo>
                <a:lnTo>
                  <a:pt x="353110" y="63563"/>
                </a:lnTo>
                <a:lnTo>
                  <a:pt x="386321" y="41998"/>
                </a:lnTo>
                <a:lnTo>
                  <a:pt x="428117" y="34226"/>
                </a:lnTo>
                <a:lnTo>
                  <a:pt x="469531" y="41998"/>
                </a:lnTo>
                <a:lnTo>
                  <a:pt x="502539" y="63563"/>
                </a:lnTo>
                <a:lnTo>
                  <a:pt x="524370" y="96266"/>
                </a:lnTo>
                <a:lnTo>
                  <a:pt x="532257" y="137490"/>
                </a:lnTo>
                <a:lnTo>
                  <a:pt x="532257" y="43548"/>
                </a:lnTo>
                <a:lnTo>
                  <a:pt x="522592" y="34226"/>
                </a:lnTo>
                <a:lnTo>
                  <a:pt x="513664" y="25615"/>
                </a:lnTo>
                <a:lnTo>
                  <a:pt x="474383" y="6705"/>
                </a:lnTo>
                <a:lnTo>
                  <a:pt x="428117" y="0"/>
                </a:lnTo>
                <a:lnTo>
                  <a:pt x="381546" y="6743"/>
                </a:lnTo>
                <a:lnTo>
                  <a:pt x="342074" y="25717"/>
                </a:lnTo>
                <a:lnTo>
                  <a:pt x="311569" y="55067"/>
                </a:lnTo>
                <a:lnTo>
                  <a:pt x="291909" y="92951"/>
                </a:lnTo>
                <a:lnTo>
                  <a:pt x="284937" y="137490"/>
                </a:lnTo>
                <a:lnTo>
                  <a:pt x="291909" y="182029"/>
                </a:lnTo>
                <a:lnTo>
                  <a:pt x="311569" y="219925"/>
                </a:lnTo>
                <a:lnTo>
                  <a:pt x="342074" y="249288"/>
                </a:lnTo>
                <a:lnTo>
                  <a:pt x="381546" y="268274"/>
                </a:lnTo>
                <a:lnTo>
                  <a:pt x="428117" y="275018"/>
                </a:lnTo>
                <a:lnTo>
                  <a:pt x="474383" y="268312"/>
                </a:lnTo>
                <a:lnTo>
                  <a:pt x="513664" y="249402"/>
                </a:lnTo>
                <a:lnTo>
                  <a:pt x="522617" y="240753"/>
                </a:lnTo>
                <a:lnTo>
                  <a:pt x="544055" y="220091"/>
                </a:lnTo>
                <a:lnTo>
                  <a:pt x="563689" y="182181"/>
                </a:lnTo>
                <a:lnTo>
                  <a:pt x="570649" y="13749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604343" y="7322248"/>
            <a:ext cx="267970" cy="313690"/>
          </a:xfrm>
          <a:custGeom>
            <a:avLst/>
            <a:gdLst/>
            <a:ahLst/>
            <a:cxnLst/>
            <a:rect l="l" t="t" r="r" b="b"/>
            <a:pathLst>
              <a:path w="267970" h="313690">
                <a:moveTo>
                  <a:pt x="267360" y="234950"/>
                </a:moveTo>
                <a:lnTo>
                  <a:pt x="225856" y="234950"/>
                </a:lnTo>
                <a:lnTo>
                  <a:pt x="225856" y="0"/>
                </a:lnTo>
                <a:lnTo>
                  <a:pt x="187845" y="0"/>
                </a:lnTo>
                <a:lnTo>
                  <a:pt x="187845" y="234950"/>
                </a:lnTo>
                <a:lnTo>
                  <a:pt x="38074" y="234950"/>
                </a:lnTo>
                <a:lnTo>
                  <a:pt x="38074" y="0"/>
                </a:lnTo>
                <a:lnTo>
                  <a:pt x="0" y="0"/>
                </a:lnTo>
                <a:lnTo>
                  <a:pt x="0" y="234950"/>
                </a:lnTo>
                <a:lnTo>
                  <a:pt x="0" y="267970"/>
                </a:lnTo>
                <a:lnTo>
                  <a:pt x="231597" y="267970"/>
                </a:lnTo>
                <a:lnTo>
                  <a:pt x="231597" y="313690"/>
                </a:lnTo>
                <a:lnTo>
                  <a:pt x="267360" y="313690"/>
                </a:lnTo>
                <a:lnTo>
                  <a:pt x="267360" y="267970"/>
                </a:lnTo>
                <a:lnTo>
                  <a:pt x="267360" y="23495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938041" y="7321774"/>
            <a:ext cx="232410" cy="269240"/>
          </a:xfrm>
          <a:custGeom>
            <a:avLst/>
            <a:gdLst/>
            <a:ahLst/>
            <a:cxnLst/>
            <a:rect l="l" t="t" r="r" b="b"/>
            <a:pathLst>
              <a:path w="232409" h="269240">
                <a:moveTo>
                  <a:pt x="232359" y="0"/>
                </a:moveTo>
                <a:lnTo>
                  <a:pt x="197053" y="0"/>
                </a:lnTo>
                <a:lnTo>
                  <a:pt x="38074" y="207378"/>
                </a:lnTo>
                <a:lnTo>
                  <a:pt x="38074" y="0"/>
                </a:lnTo>
                <a:lnTo>
                  <a:pt x="0" y="0"/>
                </a:lnTo>
                <a:lnTo>
                  <a:pt x="0" y="268859"/>
                </a:lnTo>
                <a:lnTo>
                  <a:pt x="35344" y="268859"/>
                </a:lnTo>
                <a:lnTo>
                  <a:pt x="194678" y="61836"/>
                </a:lnTo>
                <a:lnTo>
                  <a:pt x="194678" y="268859"/>
                </a:lnTo>
                <a:lnTo>
                  <a:pt x="232359" y="268859"/>
                </a:lnTo>
                <a:lnTo>
                  <a:pt x="232359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232193" y="7321778"/>
            <a:ext cx="564515" cy="272415"/>
          </a:xfrm>
          <a:custGeom>
            <a:avLst/>
            <a:gdLst/>
            <a:ahLst/>
            <a:cxnLst/>
            <a:rect l="l" t="t" r="r" b="b"/>
            <a:pathLst>
              <a:path w="564515" h="272415">
                <a:moveTo>
                  <a:pt x="281876" y="268859"/>
                </a:moveTo>
                <a:lnTo>
                  <a:pt x="251307" y="201587"/>
                </a:lnTo>
                <a:lnTo>
                  <a:pt x="237363" y="170891"/>
                </a:lnTo>
                <a:lnTo>
                  <a:pt x="198564" y="85496"/>
                </a:lnTo>
                <a:lnTo>
                  <a:pt x="198564" y="170891"/>
                </a:lnTo>
                <a:lnTo>
                  <a:pt x="82537" y="170891"/>
                </a:lnTo>
                <a:lnTo>
                  <a:pt x="140512" y="39166"/>
                </a:lnTo>
                <a:lnTo>
                  <a:pt x="198564" y="170891"/>
                </a:lnTo>
                <a:lnTo>
                  <a:pt x="198564" y="85496"/>
                </a:lnTo>
                <a:lnTo>
                  <a:pt x="177520" y="39166"/>
                </a:lnTo>
                <a:lnTo>
                  <a:pt x="159727" y="0"/>
                </a:lnTo>
                <a:lnTo>
                  <a:pt x="121754" y="0"/>
                </a:lnTo>
                <a:lnTo>
                  <a:pt x="0" y="268859"/>
                </a:lnTo>
                <a:lnTo>
                  <a:pt x="39522" y="268859"/>
                </a:lnTo>
                <a:lnTo>
                  <a:pt x="69088" y="201587"/>
                </a:lnTo>
                <a:lnTo>
                  <a:pt x="211950" y="201587"/>
                </a:lnTo>
                <a:lnTo>
                  <a:pt x="241503" y="268859"/>
                </a:lnTo>
                <a:lnTo>
                  <a:pt x="281876" y="268859"/>
                </a:lnTo>
                <a:close/>
              </a:path>
              <a:path w="564515" h="272415">
                <a:moveTo>
                  <a:pt x="564489" y="0"/>
                </a:moveTo>
                <a:lnTo>
                  <a:pt x="375094" y="0"/>
                </a:lnTo>
                <a:lnTo>
                  <a:pt x="370941" y="113322"/>
                </a:lnTo>
                <a:lnTo>
                  <a:pt x="366814" y="167665"/>
                </a:lnTo>
                <a:lnTo>
                  <a:pt x="358279" y="205981"/>
                </a:lnTo>
                <a:lnTo>
                  <a:pt x="344068" y="228688"/>
                </a:lnTo>
                <a:lnTo>
                  <a:pt x="322948" y="236169"/>
                </a:lnTo>
                <a:lnTo>
                  <a:pt x="318630" y="236169"/>
                </a:lnTo>
                <a:lnTo>
                  <a:pt x="315252" y="235826"/>
                </a:lnTo>
                <a:lnTo>
                  <a:pt x="310616" y="234657"/>
                </a:lnTo>
                <a:lnTo>
                  <a:pt x="307924" y="268859"/>
                </a:lnTo>
                <a:lnTo>
                  <a:pt x="317169" y="271106"/>
                </a:lnTo>
                <a:lnTo>
                  <a:pt x="324446" y="271894"/>
                </a:lnTo>
                <a:lnTo>
                  <a:pt x="332117" y="271894"/>
                </a:lnTo>
                <a:lnTo>
                  <a:pt x="387197" y="232041"/>
                </a:lnTo>
                <a:lnTo>
                  <a:pt x="399719" y="182143"/>
                </a:lnTo>
                <a:lnTo>
                  <a:pt x="405168" y="112153"/>
                </a:lnTo>
                <a:lnTo>
                  <a:pt x="407835" y="33401"/>
                </a:lnTo>
                <a:lnTo>
                  <a:pt x="526834" y="33401"/>
                </a:lnTo>
                <a:lnTo>
                  <a:pt x="526834" y="268859"/>
                </a:lnTo>
                <a:lnTo>
                  <a:pt x="564489" y="268859"/>
                </a:lnTo>
                <a:lnTo>
                  <a:pt x="564489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895728" y="7321778"/>
            <a:ext cx="217170" cy="269240"/>
          </a:xfrm>
          <a:custGeom>
            <a:avLst/>
            <a:gdLst/>
            <a:ahLst/>
            <a:cxnLst/>
            <a:rect l="l" t="t" r="r" b="b"/>
            <a:pathLst>
              <a:path w="217169" h="269240">
                <a:moveTo>
                  <a:pt x="38049" y="0"/>
                </a:moveTo>
                <a:lnTo>
                  <a:pt x="0" y="0"/>
                </a:lnTo>
                <a:lnTo>
                  <a:pt x="0" y="268846"/>
                </a:lnTo>
                <a:lnTo>
                  <a:pt x="110972" y="268846"/>
                </a:lnTo>
                <a:lnTo>
                  <a:pt x="155897" y="263117"/>
                </a:lnTo>
                <a:lnTo>
                  <a:pt x="189190" y="246046"/>
                </a:lnTo>
                <a:lnTo>
                  <a:pt x="194705" y="238518"/>
                </a:lnTo>
                <a:lnTo>
                  <a:pt x="38049" y="238518"/>
                </a:lnTo>
                <a:lnTo>
                  <a:pt x="38049" y="124015"/>
                </a:lnTo>
                <a:lnTo>
                  <a:pt x="197747" y="124015"/>
                </a:lnTo>
                <a:lnTo>
                  <a:pt x="191338" y="115123"/>
                </a:lnTo>
                <a:lnTo>
                  <a:pt x="160263" y="99098"/>
                </a:lnTo>
                <a:lnTo>
                  <a:pt x="117906" y="93725"/>
                </a:lnTo>
                <a:lnTo>
                  <a:pt x="38049" y="93725"/>
                </a:lnTo>
                <a:lnTo>
                  <a:pt x="38049" y="0"/>
                </a:lnTo>
                <a:close/>
              </a:path>
              <a:path w="217169" h="269240">
                <a:moveTo>
                  <a:pt x="197747" y="124015"/>
                </a:moveTo>
                <a:lnTo>
                  <a:pt x="109410" y="124015"/>
                </a:lnTo>
                <a:lnTo>
                  <a:pt x="139192" y="127311"/>
                </a:lnTo>
                <a:lnTo>
                  <a:pt x="160855" y="137417"/>
                </a:lnTo>
                <a:lnTo>
                  <a:pt x="174082" y="154662"/>
                </a:lnTo>
                <a:lnTo>
                  <a:pt x="178562" y="179374"/>
                </a:lnTo>
                <a:lnTo>
                  <a:pt x="174025" y="204962"/>
                </a:lnTo>
                <a:lnTo>
                  <a:pt x="160702" y="223477"/>
                </a:lnTo>
                <a:lnTo>
                  <a:pt x="139021" y="234726"/>
                </a:lnTo>
                <a:lnTo>
                  <a:pt x="109410" y="238518"/>
                </a:lnTo>
                <a:lnTo>
                  <a:pt x="194705" y="238518"/>
                </a:lnTo>
                <a:lnTo>
                  <a:pt x="209879" y="217807"/>
                </a:lnTo>
                <a:lnTo>
                  <a:pt x="216992" y="178574"/>
                </a:lnTo>
                <a:lnTo>
                  <a:pt x="210468" y="141662"/>
                </a:lnTo>
                <a:lnTo>
                  <a:pt x="197747" y="124015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184799" y="7470364"/>
            <a:ext cx="38735" cy="120650"/>
          </a:xfrm>
          <a:custGeom>
            <a:avLst/>
            <a:gdLst/>
            <a:ahLst/>
            <a:cxnLst/>
            <a:rect l="l" t="t" r="r" b="b"/>
            <a:pathLst>
              <a:path w="38734" h="120650">
                <a:moveTo>
                  <a:pt x="0" y="120650"/>
                </a:moveTo>
                <a:lnTo>
                  <a:pt x="38455" y="120650"/>
                </a:lnTo>
                <a:lnTo>
                  <a:pt x="38455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184796" y="7321778"/>
            <a:ext cx="231775" cy="269240"/>
          </a:xfrm>
          <a:custGeom>
            <a:avLst/>
            <a:gdLst/>
            <a:ahLst/>
            <a:cxnLst/>
            <a:rect l="l" t="t" r="r" b="b"/>
            <a:pathLst>
              <a:path w="231775" h="269240">
                <a:moveTo>
                  <a:pt x="231241" y="0"/>
                </a:moveTo>
                <a:lnTo>
                  <a:pt x="192824" y="0"/>
                </a:lnTo>
                <a:lnTo>
                  <a:pt x="192824" y="115570"/>
                </a:lnTo>
                <a:lnTo>
                  <a:pt x="38455" y="115570"/>
                </a:lnTo>
                <a:lnTo>
                  <a:pt x="38455" y="0"/>
                </a:lnTo>
                <a:lnTo>
                  <a:pt x="0" y="0"/>
                </a:lnTo>
                <a:lnTo>
                  <a:pt x="0" y="115570"/>
                </a:lnTo>
                <a:lnTo>
                  <a:pt x="0" y="148590"/>
                </a:lnTo>
                <a:lnTo>
                  <a:pt x="192824" y="148590"/>
                </a:lnTo>
                <a:lnTo>
                  <a:pt x="192824" y="269240"/>
                </a:lnTo>
                <a:lnTo>
                  <a:pt x="231241" y="269240"/>
                </a:lnTo>
                <a:lnTo>
                  <a:pt x="231241" y="148590"/>
                </a:lnTo>
                <a:lnTo>
                  <a:pt x="231241" y="115570"/>
                </a:lnTo>
                <a:lnTo>
                  <a:pt x="231241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4515031" y="7321778"/>
            <a:ext cx="297815" cy="269240"/>
          </a:xfrm>
          <a:custGeom>
            <a:avLst/>
            <a:gdLst/>
            <a:ahLst/>
            <a:cxnLst/>
            <a:rect l="l" t="t" r="r" b="b"/>
            <a:pathLst>
              <a:path w="297815" h="269240">
                <a:moveTo>
                  <a:pt x="38049" y="0"/>
                </a:moveTo>
                <a:lnTo>
                  <a:pt x="0" y="0"/>
                </a:lnTo>
                <a:lnTo>
                  <a:pt x="0" y="268846"/>
                </a:lnTo>
                <a:lnTo>
                  <a:pt x="111048" y="268846"/>
                </a:lnTo>
                <a:lnTo>
                  <a:pt x="155967" y="263117"/>
                </a:lnTo>
                <a:lnTo>
                  <a:pt x="189247" y="246046"/>
                </a:lnTo>
                <a:lnTo>
                  <a:pt x="194759" y="238518"/>
                </a:lnTo>
                <a:lnTo>
                  <a:pt x="38049" y="238518"/>
                </a:lnTo>
                <a:lnTo>
                  <a:pt x="38049" y="124015"/>
                </a:lnTo>
                <a:lnTo>
                  <a:pt x="197809" y="124015"/>
                </a:lnTo>
                <a:lnTo>
                  <a:pt x="191406" y="115123"/>
                </a:lnTo>
                <a:lnTo>
                  <a:pt x="160339" y="99098"/>
                </a:lnTo>
                <a:lnTo>
                  <a:pt x="117957" y="93725"/>
                </a:lnTo>
                <a:lnTo>
                  <a:pt x="38049" y="93725"/>
                </a:lnTo>
                <a:lnTo>
                  <a:pt x="38049" y="0"/>
                </a:lnTo>
                <a:close/>
              </a:path>
              <a:path w="297815" h="269240">
                <a:moveTo>
                  <a:pt x="197809" y="124015"/>
                </a:moveTo>
                <a:lnTo>
                  <a:pt x="109473" y="124015"/>
                </a:lnTo>
                <a:lnTo>
                  <a:pt x="139260" y="127311"/>
                </a:lnTo>
                <a:lnTo>
                  <a:pt x="160931" y="137417"/>
                </a:lnTo>
                <a:lnTo>
                  <a:pt x="174167" y="154662"/>
                </a:lnTo>
                <a:lnTo>
                  <a:pt x="178650" y="179374"/>
                </a:lnTo>
                <a:lnTo>
                  <a:pt x="174110" y="204962"/>
                </a:lnTo>
                <a:lnTo>
                  <a:pt x="160778" y="223477"/>
                </a:lnTo>
                <a:lnTo>
                  <a:pt x="139088" y="234726"/>
                </a:lnTo>
                <a:lnTo>
                  <a:pt x="109473" y="238518"/>
                </a:lnTo>
                <a:lnTo>
                  <a:pt x="194759" y="238518"/>
                </a:lnTo>
                <a:lnTo>
                  <a:pt x="209923" y="217807"/>
                </a:lnTo>
                <a:lnTo>
                  <a:pt x="217030" y="178574"/>
                </a:lnTo>
                <a:lnTo>
                  <a:pt x="210517" y="141662"/>
                </a:lnTo>
                <a:lnTo>
                  <a:pt x="197809" y="124015"/>
                </a:lnTo>
                <a:close/>
              </a:path>
              <a:path w="297815" h="269240">
                <a:moveTo>
                  <a:pt x="297662" y="0"/>
                </a:moveTo>
                <a:lnTo>
                  <a:pt x="259651" y="0"/>
                </a:lnTo>
                <a:lnTo>
                  <a:pt x="259651" y="268833"/>
                </a:lnTo>
                <a:lnTo>
                  <a:pt x="297662" y="268833"/>
                </a:lnTo>
                <a:lnTo>
                  <a:pt x="297662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911759" y="7321774"/>
            <a:ext cx="232410" cy="269240"/>
          </a:xfrm>
          <a:custGeom>
            <a:avLst/>
            <a:gdLst/>
            <a:ahLst/>
            <a:cxnLst/>
            <a:rect l="l" t="t" r="r" b="b"/>
            <a:pathLst>
              <a:path w="232409" h="269240">
                <a:moveTo>
                  <a:pt x="232359" y="0"/>
                </a:moveTo>
                <a:lnTo>
                  <a:pt x="196977" y="0"/>
                </a:lnTo>
                <a:lnTo>
                  <a:pt x="37998" y="207378"/>
                </a:lnTo>
                <a:lnTo>
                  <a:pt x="37998" y="0"/>
                </a:lnTo>
                <a:lnTo>
                  <a:pt x="0" y="0"/>
                </a:lnTo>
                <a:lnTo>
                  <a:pt x="0" y="268859"/>
                </a:lnTo>
                <a:lnTo>
                  <a:pt x="35306" y="268859"/>
                </a:lnTo>
                <a:lnTo>
                  <a:pt x="194678" y="61836"/>
                </a:lnTo>
                <a:lnTo>
                  <a:pt x="194678" y="268859"/>
                </a:lnTo>
                <a:lnTo>
                  <a:pt x="232359" y="268859"/>
                </a:lnTo>
                <a:lnTo>
                  <a:pt x="232359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948468" y="7709379"/>
            <a:ext cx="321310" cy="288925"/>
          </a:xfrm>
          <a:custGeom>
            <a:avLst/>
            <a:gdLst/>
            <a:ahLst/>
            <a:cxnLst/>
            <a:rect l="l" t="t" r="r" b="b"/>
            <a:pathLst>
              <a:path w="321309" h="288925">
                <a:moveTo>
                  <a:pt x="178600" y="0"/>
                </a:moveTo>
                <a:lnTo>
                  <a:pt x="142874" y="0"/>
                </a:lnTo>
                <a:lnTo>
                  <a:pt x="142874" y="27228"/>
                </a:lnTo>
                <a:lnTo>
                  <a:pt x="93220" y="33874"/>
                </a:lnTo>
                <a:lnTo>
                  <a:pt x="53437" y="49347"/>
                </a:lnTo>
                <a:lnTo>
                  <a:pt x="24195" y="73170"/>
                </a:lnTo>
                <a:lnTo>
                  <a:pt x="6160" y="104865"/>
                </a:lnTo>
                <a:lnTo>
                  <a:pt x="0" y="143954"/>
                </a:lnTo>
                <a:lnTo>
                  <a:pt x="9581" y="191472"/>
                </a:lnTo>
                <a:lnTo>
                  <a:pt x="37457" y="227364"/>
                </a:lnTo>
                <a:lnTo>
                  <a:pt x="82322" y="250660"/>
                </a:lnTo>
                <a:lnTo>
                  <a:pt x="142874" y="260388"/>
                </a:lnTo>
                <a:lnTo>
                  <a:pt x="142874" y="288785"/>
                </a:lnTo>
                <a:lnTo>
                  <a:pt x="178600" y="288785"/>
                </a:lnTo>
                <a:lnTo>
                  <a:pt x="178600" y="260388"/>
                </a:lnTo>
                <a:lnTo>
                  <a:pt x="228230" y="253903"/>
                </a:lnTo>
                <a:lnTo>
                  <a:pt x="267919" y="238525"/>
                </a:lnTo>
                <a:lnTo>
                  <a:pt x="277867" y="230403"/>
                </a:lnTo>
                <a:lnTo>
                  <a:pt x="142874" y="230403"/>
                </a:lnTo>
                <a:lnTo>
                  <a:pt x="98176" y="222589"/>
                </a:lnTo>
                <a:lnTo>
                  <a:pt x="64995" y="205495"/>
                </a:lnTo>
                <a:lnTo>
                  <a:pt x="44344" y="179243"/>
                </a:lnTo>
                <a:lnTo>
                  <a:pt x="37236" y="143954"/>
                </a:lnTo>
                <a:lnTo>
                  <a:pt x="44128" y="108709"/>
                </a:lnTo>
                <a:lnTo>
                  <a:pt x="64419" y="82484"/>
                </a:lnTo>
                <a:lnTo>
                  <a:pt x="97527" y="65392"/>
                </a:lnTo>
                <a:lnTo>
                  <a:pt x="142874" y="57543"/>
                </a:lnTo>
                <a:lnTo>
                  <a:pt x="278233" y="57543"/>
                </a:lnTo>
                <a:lnTo>
                  <a:pt x="238948" y="36992"/>
                </a:lnTo>
                <a:lnTo>
                  <a:pt x="178600" y="27228"/>
                </a:lnTo>
                <a:lnTo>
                  <a:pt x="178600" y="0"/>
                </a:lnTo>
                <a:close/>
              </a:path>
              <a:path w="321309" h="288925">
                <a:moveTo>
                  <a:pt x="178600" y="57543"/>
                </a:moveTo>
                <a:lnTo>
                  <a:pt x="142874" y="57543"/>
                </a:lnTo>
                <a:lnTo>
                  <a:pt x="142874" y="230403"/>
                </a:lnTo>
                <a:lnTo>
                  <a:pt x="178600" y="230403"/>
                </a:lnTo>
                <a:lnTo>
                  <a:pt x="178600" y="57543"/>
                </a:lnTo>
                <a:close/>
              </a:path>
              <a:path w="321309" h="288925">
                <a:moveTo>
                  <a:pt x="278233" y="57543"/>
                </a:moveTo>
                <a:lnTo>
                  <a:pt x="178600" y="57543"/>
                </a:lnTo>
                <a:lnTo>
                  <a:pt x="223452" y="65273"/>
                </a:lnTo>
                <a:lnTo>
                  <a:pt x="256611" y="82432"/>
                </a:lnTo>
                <a:lnTo>
                  <a:pt x="277171" y="108664"/>
                </a:lnTo>
                <a:lnTo>
                  <a:pt x="284225" y="143611"/>
                </a:lnTo>
                <a:lnTo>
                  <a:pt x="277335" y="178959"/>
                </a:lnTo>
                <a:lnTo>
                  <a:pt x="257049" y="205328"/>
                </a:lnTo>
                <a:lnTo>
                  <a:pt x="223945" y="222537"/>
                </a:lnTo>
                <a:lnTo>
                  <a:pt x="178600" y="230403"/>
                </a:lnTo>
                <a:lnTo>
                  <a:pt x="277867" y="230403"/>
                </a:lnTo>
                <a:lnTo>
                  <a:pt x="297044" y="214746"/>
                </a:lnTo>
                <a:lnTo>
                  <a:pt x="314977" y="183059"/>
                </a:lnTo>
                <a:lnTo>
                  <a:pt x="321094" y="143954"/>
                </a:lnTo>
                <a:lnTo>
                  <a:pt x="311523" y="96407"/>
                </a:lnTo>
                <a:lnTo>
                  <a:pt x="283698" y="60402"/>
                </a:lnTo>
                <a:lnTo>
                  <a:pt x="278233" y="57543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2321721" y="7716272"/>
            <a:ext cx="286385" cy="275590"/>
          </a:xfrm>
          <a:custGeom>
            <a:avLst/>
            <a:gdLst/>
            <a:ahLst/>
            <a:cxnLst/>
            <a:rect l="l" t="t" r="r" b="b"/>
            <a:pathLst>
              <a:path w="286384" h="275590">
                <a:moveTo>
                  <a:pt x="143281" y="0"/>
                </a:moveTo>
                <a:lnTo>
                  <a:pt x="96676" y="6735"/>
                </a:lnTo>
                <a:lnTo>
                  <a:pt x="57179" y="25705"/>
                </a:lnTo>
                <a:lnTo>
                  <a:pt x="26656" y="55050"/>
                </a:lnTo>
                <a:lnTo>
                  <a:pt x="6975" y="92914"/>
                </a:lnTo>
                <a:lnTo>
                  <a:pt x="0" y="137439"/>
                </a:lnTo>
                <a:lnTo>
                  <a:pt x="6975" y="181973"/>
                </a:lnTo>
                <a:lnTo>
                  <a:pt x="26656" y="219859"/>
                </a:lnTo>
                <a:lnTo>
                  <a:pt x="57179" y="249231"/>
                </a:lnTo>
                <a:lnTo>
                  <a:pt x="96676" y="268222"/>
                </a:lnTo>
                <a:lnTo>
                  <a:pt x="143281" y="274967"/>
                </a:lnTo>
                <a:lnTo>
                  <a:pt x="189521" y="268266"/>
                </a:lnTo>
                <a:lnTo>
                  <a:pt x="228788" y="249362"/>
                </a:lnTo>
                <a:lnTo>
                  <a:pt x="237690" y="240779"/>
                </a:lnTo>
                <a:lnTo>
                  <a:pt x="143281" y="240779"/>
                </a:lnTo>
                <a:lnTo>
                  <a:pt x="101470" y="233003"/>
                </a:lnTo>
                <a:lnTo>
                  <a:pt x="68252" y="211431"/>
                </a:lnTo>
                <a:lnTo>
                  <a:pt x="46337" y="178698"/>
                </a:lnTo>
                <a:lnTo>
                  <a:pt x="38430" y="137439"/>
                </a:lnTo>
                <a:lnTo>
                  <a:pt x="46337" y="96208"/>
                </a:lnTo>
                <a:lnTo>
                  <a:pt x="68252" y="63499"/>
                </a:lnTo>
                <a:lnTo>
                  <a:pt x="101470" y="41945"/>
                </a:lnTo>
                <a:lnTo>
                  <a:pt x="143281" y="34175"/>
                </a:lnTo>
                <a:lnTo>
                  <a:pt x="237678" y="34175"/>
                </a:lnTo>
                <a:lnTo>
                  <a:pt x="228788" y="25606"/>
                </a:lnTo>
                <a:lnTo>
                  <a:pt x="189521" y="6702"/>
                </a:lnTo>
                <a:lnTo>
                  <a:pt x="143281" y="0"/>
                </a:lnTo>
                <a:close/>
              </a:path>
              <a:path w="286384" h="275590">
                <a:moveTo>
                  <a:pt x="237678" y="34175"/>
                </a:moveTo>
                <a:lnTo>
                  <a:pt x="143281" y="34175"/>
                </a:lnTo>
                <a:lnTo>
                  <a:pt x="184653" y="41945"/>
                </a:lnTo>
                <a:lnTo>
                  <a:pt x="217635" y="63499"/>
                </a:lnTo>
                <a:lnTo>
                  <a:pt x="239455" y="96208"/>
                </a:lnTo>
                <a:lnTo>
                  <a:pt x="247345" y="137439"/>
                </a:lnTo>
                <a:lnTo>
                  <a:pt x="239455" y="178698"/>
                </a:lnTo>
                <a:lnTo>
                  <a:pt x="217635" y="211431"/>
                </a:lnTo>
                <a:lnTo>
                  <a:pt x="184653" y="233003"/>
                </a:lnTo>
                <a:lnTo>
                  <a:pt x="143281" y="240779"/>
                </a:lnTo>
                <a:lnTo>
                  <a:pt x="237690" y="240779"/>
                </a:lnTo>
                <a:lnTo>
                  <a:pt x="259183" y="220057"/>
                </a:lnTo>
                <a:lnTo>
                  <a:pt x="278811" y="182149"/>
                </a:lnTo>
                <a:lnTo>
                  <a:pt x="285775" y="137439"/>
                </a:lnTo>
                <a:lnTo>
                  <a:pt x="278811" y="92782"/>
                </a:lnTo>
                <a:lnTo>
                  <a:pt x="259183" y="54902"/>
                </a:lnTo>
                <a:lnTo>
                  <a:pt x="237678" y="34175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684993" y="7867906"/>
            <a:ext cx="38735" cy="120650"/>
          </a:xfrm>
          <a:custGeom>
            <a:avLst/>
            <a:gdLst/>
            <a:ahLst/>
            <a:cxnLst/>
            <a:rect l="l" t="t" r="r" b="b"/>
            <a:pathLst>
              <a:path w="38734" h="120650">
                <a:moveTo>
                  <a:pt x="0" y="120649"/>
                </a:moveTo>
                <a:lnTo>
                  <a:pt x="38392" y="120649"/>
                </a:lnTo>
                <a:lnTo>
                  <a:pt x="38392" y="0"/>
                </a:lnTo>
                <a:lnTo>
                  <a:pt x="0" y="0"/>
                </a:lnTo>
                <a:lnTo>
                  <a:pt x="0" y="120649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684989" y="7719326"/>
            <a:ext cx="231775" cy="269240"/>
          </a:xfrm>
          <a:custGeom>
            <a:avLst/>
            <a:gdLst/>
            <a:ahLst/>
            <a:cxnLst/>
            <a:rect l="l" t="t" r="r" b="b"/>
            <a:pathLst>
              <a:path w="231775" h="269240">
                <a:moveTo>
                  <a:pt x="231178" y="0"/>
                </a:moveTo>
                <a:lnTo>
                  <a:pt x="192760" y="0"/>
                </a:lnTo>
                <a:lnTo>
                  <a:pt x="192760" y="115570"/>
                </a:lnTo>
                <a:lnTo>
                  <a:pt x="38392" y="115570"/>
                </a:lnTo>
                <a:lnTo>
                  <a:pt x="38392" y="0"/>
                </a:lnTo>
                <a:lnTo>
                  <a:pt x="0" y="0"/>
                </a:lnTo>
                <a:lnTo>
                  <a:pt x="0" y="115570"/>
                </a:lnTo>
                <a:lnTo>
                  <a:pt x="0" y="148590"/>
                </a:lnTo>
                <a:lnTo>
                  <a:pt x="192760" y="148590"/>
                </a:lnTo>
                <a:lnTo>
                  <a:pt x="192760" y="269240"/>
                </a:lnTo>
                <a:lnTo>
                  <a:pt x="231178" y="269240"/>
                </a:lnTo>
                <a:lnTo>
                  <a:pt x="231178" y="148590"/>
                </a:lnTo>
                <a:lnTo>
                  <a:pt x="231178" y="115570"/>
                </a:lnTo>
                <a:lnTo>
                  <a:pt x="231178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2966156" y="7719320"/>
            <a:ext cx="293370" cy="308610"/>
          </a:xfrm>
          <a:custGeom>
            <a:avLst/>
            <a:gdLst/>
            <a:ahLst/>
            <a:cxnLst/>
            <a:rect l="l" t="t" r="r" b="b"/>
            <a:pathLst>
              <a:path w="293369" h="308609">
                <a:moveTo>
                  <a:pt x="293077" y="235394"/>
                </a:moveTo>
                <a:lnTo>
                  <a:pt x="380" y="235394"/>
                </a:lnTo>
                <a:lnTo>
                  <a:pt x="0" y="308355"/>
                </a:lnTo>
                <a:lnTo>
                  <a:pt x="35699" y="308355"/>
                </a:lnTo>
                <a:lnTo>
                  <a:pt x="36080" y="268820"/>
                </a:lnTo>
                <a:lnTo>
                  <a:pt x="293077" y="268820"/>
                </a:lnTo>
                <a:lnTo>
                  <a:pt x="293077" y="235394"/>
                </a:lnTo>
                <a:close/>
              </a:path>
              <a:path w="293369" h="308609">
                <a:moveTo>
                  <a:pt x="293077" y="268820"/>
                </a:moveTo>
                <a:lnTo>
                  <a:pt x="257327" y="268820"/>
                </a:lnTo>
                <a:lnTo>
                  <a:pt x="257327" y="308355"/>
                </a:lnTo>
                <a:lnTo>
                  <a:pt x="293077" y="308355"/>
                </a:lnTo>
                <a:lnTo>
                  <a:pt x="293077" y="268820"/>
                </a:lnTo>
                <a:close/>
              </a:path>
              <a:path w="293369" h="308609">
                <a:moveTo>
                  <a:pt x="253453" y="0"/>
                </a:moveTo>
                <a:lnTo>
                  <a:pt x="64528" y="0"/>
                </a:lnTo>
                <a:lnTo>
                  <a:pt x="61861" y="86385"/>
                </a:lnTo>
                <a:lnTo>
                  <a:pt x="58332" y="143884"/>
                </a:lnTo>
                <a:lnTo>
                  <a:pt x="50466" y="190727"/>
                </a:lnTo>
                <a:lnTo>
                  <a:pt x="36204" y="222650"/>
                </a:lnTo>
                <a:lnTo>
                  <a:pt x="13487" y="235394"/>
                </a:lnTo>
                <a:lnTo>
                  <a:pt x="63792" y="235394"/>
                </a:lnTo>
                <a:lnTo>
                  <a:pt x="87453" y="179524"/>
                </a:lnTo>
                <a:lnTo>
                  <a:pt x="92897" y="137428"/>
                </a:lnTo>
                <a:lnTo>
                  <a:pt x="95618" y="89915"/>
                </a:lnTo>
                <a:lnTo>
                  <a:pt x="97561" y="33413"/>
                </a:lnTo>
                <a:lnTo>
                  <a:pt x="253453" y="33413"/>
                </a:lnTo>
                <a:lnTo>
                  <a:pt x="253453" y="0"/>
                </a:lnTo>
                <a:close/>
              </a:path>
              <a:path w="293369" h="308609">
                <a:moveTo>
                  <a:pt x="253453" y="33413"/>
                </a:moveTo>
                <a:lnTo>
                  <a:pt x="215468" y="33413"/>
                </a:lnTo>
                <a:lnTo>
                  <a:pt x="215468" y="235394"/>
                </a:lnTo>
                <a:lnTo>
                  <a:pt x="253453" y="235394"/>
                </a:lnTo>
                <a:lnTo>
                  <a:pt x="253453" y="33413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3426161" y="7719311"/>
            <a:ext cx="217170" cy="269240"/>
          </a:xfrm>
          <a:custGeom>
            <a:avLst/>
            <a:gdLst/>
            <a:ahLst/>
            <a:cxnLst/>
            <a:rect l="l" t="t" r="r" b="b"/>
            <a:pathLst>
              <a:path w="217169" h="269240">
                <a:moveTo>
                  <a:pt x="104851" y="0"/>
                </a:moveTo>
                <a:lnTo>
                  <a:pt x="0" y="0"/>
                </a:lnTo>
                <a:lnTo>
                  <a:pt x="0" y="268833"/>
                </a:lnTo>
                <a:lnTo>
                  <a:pt x="38379" y="268833"/>
                </a:lnTo>
                <a:lnTo>
                  <a:pt x="38379" y="187413"/>
                </a:lnTo>
                <a:lnTo>
                  <a:pt x="104851" y="187413"/>
                </a:lnTo>
                <a:lnTo>
                  <a:pt x="151832" y="180983"/>
                </a:lnTo>
                <a:lnTo>
                  <a:pt x="187075" y="162458"/>
                </a:lnTo>
                <a:lnTo>
                  <a:pt x="193450" y="153974"/>
                </a:lnTo>
                <a:lnTo>
                  <a:pt x="38379" y="153974"/>
                </a:lnTo>
                <a:lnTo>
                  <a:pt x="38379" y="33401"/>
                </a:lnTo>
                <a:lnTo>
                  <a:pt x="193397" y="33401"/>
                </a:lnTo>
                <a:lnTo>
                  <a:pt x="187075" y="24984"/>
                </a:lnTo>
                <a:lnTo>
                  <a:pt x="151832" y="6440"/>
                </a:lnTo>
                <a:lnTo>
                  <a:pt x="104851" y="0"/>
                </a:lnTo>
                <a:close/>
              </a:path>
              <a:path w="217169" h="269240">
                <a:moveTo>
                  <a:pt x="193397" y="33401"/>
                </a:moveTo>
                <a:lnTo>
                  <a:pt x="103657" y="33401"/>
                </a:lnTo>
                <a:lnTo>
                  <a:pt x="136116" y="37429"/>
                </a:lnTo>
                <a:lnTo>
                  <a:pt x="159567" y="49171"/>
                </a:lnTo>
                <a:lnTo>
                  <a:pt x="173796" y="68108"/>
                </a:lnTo>
                <a:lnTo>
                  <a:pt x="178587" y="93726"/>
                </a:lnTo>
                <a:lnTo>
                  <a:pt x="173796" y="119336"/>
                </a:lnTo>
                <a:lnTo>
                  <a:pt x="159567" y="138247"/>
                </a:lnTo>
                <a:lnTo>
                  <a:pt x="136116" y="149959"/>
                </a:lnTo>
                <a:lnTo>
                  <a:pt x="103657" y="153974"/>
                </a:lnTo>
                <a:lnTo>
                  <a:pt x="193450" y="153974"/>
                </a:lnTo>
                <a:lnTo>
                  <a:pt x="209219" y="132989"/>
                </a:lnTo>
                <a:lnTo>
                  <a:pt x="216903" y="93726"/>
                </a:lnTo>
                <a:lnTo>
                  <a:pt x="209219" y="54467"/>
                </a:lnTo>
                <a:lnTo>
                  <a:pt x="193397" y="33401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3693387" y="7716272"/>
            <a:ext cx="285750" cy="275590"/>
          </a:xfrm>
          <a:custGeom>
            <a:avLst/>
            <a:gdLst/>
            <a:ahLst/>
            <a:cxnLst/>
            <a:rect l="l" t="t" r="r" b="b"/>
            <a:pathLst>
              <a:path w="285750" h="275590">
                <a:moveTo>
                  <a:pt x="143256" y="0"/>
                </a:moveTo>
                <a:lnTo>
                  <a:pt x="96648" y="6735"/>
                </a:lnTo>
                <a:lnTo>
                  <a:pt x="57157" y="25705"/>
                </a:lnTo>
                <a:lnTo>
                  <a:pt x="26644" y="55050"/>
                </a:lnTo>
                <a:lnTo>
                  <a:pt x="6971" y="92914"/>
                </a:lnTo>
                <a:lnTo>
                  <a:pt x="0" y="137439"/>
                </a:lnTo>
                <a:lnTo>
                  <a:pt x="6971" y="181973"/>
                </a:lnTo>
                <a:lnTo>
                  <a:pt x="26644" y="219859"/>
                </a:lnTo>
                <a:lnTo>
                  <a:pt x="57157" y="249231"/>
                </a:lnTo>
                <a:lnTo>
                  <a:pt x="96648" y="268222"/>
                </a:lnTo>
                <a:lnTo>
                  <a:pt x="143256" y="274967"/>
                </a:lnTo>
                <a:lnTo>
                  <a:pt x="189486" y="268266"/>
                </a:lnTo>
                <a:lnTo>
                  <a:pt x="228739" y="249362"/>
                </a:lnTo>
                <a:lnTo>
                  <a:pt x="237638" y="240779"/>
                </a:lnTo>
                <a:lnTo>
                  <a:pt x="143256" y="240779"/>
                </a:lnTo>
                <a:lnTo>
                  <a:pt x="101415" y="233003"/>
                </a:lnTo>
                <a:lnTo>
                  <a:pt x="68183" y="211431"/>
                </a:lnTo>
                <a:lnTo>
                  <a:pt x="46261" y="178698"/>
                </a:lnTo>
                <a:lnTo>
                  <a:pt x="38354" y="137439"/>
                </a:lnTo>
                <a:lnTo>
                  <a:pt x="46261" y="96208"/>
                </a:lnTo>
                <a:lnTo>
                  <a:pt x="68183" y="63499"/>
                </a:lnTo>
                <a:lnTo>
                  <a:pt x="101415" y="41945"/>
                </a:lnTo>
                <a:lnTo>
                  <a:pt x="143256" y="34175"/>
                </a:lnTo>
                <a:lnTo>
                  <a:pt x="237626" y="34175"/>
                </a:lnTo>
                <a:lnTo>
                  <a:pt x="228739" y="25606"/>
                </a:lnTo>
                <a:lnTo>
                  <a:pt x="189486" y="6702"/>
                </a:lnTo>
                <a:lnTo>
                  <a:pt x="143256" y="0"/>
                </a:lnTo>
                <a:close/>
              </a:path>
              <a:path w="285750" h="275590">
                <a:moveTo>
                  <a:pt x="237626" y="34175"/>
                </a:moveTo>
                <a:lnTo>
                  <a:pt x="143256" y="34175"/>
                </a:lnTo>
                <a:lnTo>
                  <a:pt x="184610" y="41945"/>
                </a:lnTo>
                <a:lnTo>
                  <a:pt x="217603" y="63499"/>
                </a:lnTo>
                <a:lnTo>
                  <a:pt x="239444" y="96208"/>
                </a:lnTo>
                <a:lnTo>
                  <a:pt x="247345" y="137439"/>
                </a:lnTo>
                <a:lnTo>
                  <a:pt x="239444" y="178698"/>
                </a:lnTo>
                <a:lnTo>
                  <a:pt x="217603" y="211431"/>
                </a:lnTo>
                <a:lnTo>
                  <a:pt x="184610" y="233003"/>
                </a:lnTo>
                <a:lnTo>
                  <a:pt x="143256" y="240779"/>
                </a:lnTo>
                <a:lnTo>
                  <a:pt x="237638" y="240779"/>
                </a:lnTo>
                <a:lnTo>
                  <a:pt x="259121" y="220057"/>
                </a:lnTo>
                <a:lnTo>
                  <a:pt x="278739" y="182149"/>
                </a:lnTo>
                <a:lnTo>
                  <a:pt x="285699" y="137439"/>
                </a:lnTo>
                <a:lnTo>
                  <a:pt x="278739" y="92782"/>
                </a:lnTo>
                <a:lnTo>
                  <a:pt x="259121" y="54902"/>
                </a:lnTo>
                <a:lnTo>
                  <a:pt x="237626" y="34175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027213" y="7716278"/>
            <a:ext cx="515620" cy="275590"/>
          </a:xfrm>
          <a:custGeom>
            <a:avLst/>
            <a:gdLst/>
            <a:ahLst/>
            <a:cxnLst/>
            <a:rect l="l" t="t" r="r" b="b"/>
            <a:pathLst>
              <a:path w="515619" h="275590">
                <a:moveTo>
                  <a:pt x="244551" y="41795"/>
                </a:moveTo>
                <a:lnTo>
                  <a:pt x="224078" y="23622"/>
                </a:lnTo>
                <a:lnTo>
                  <a:pt x="199859" y="10553"/>
                </a:lnTo>
                <a:lnTo>
                  <a:pt x="172453" y="2654"/>
                </a:lnTo>
                <a:lnTo>
                  <a:pt x="142417" y="0"/>
                </a:lnTo>
                <a:lnTo>
                  <a:pt x="96202" y="6667"/>
                </a:lnTo>
                <a:lnTo>
                  <a:pt x="56959" y="25488"/>
                </a:lnTo>
                <a:lnTo>
                  <a:pt x="26568" y="54724"/>
                </a:lnTo>
                <a:lnTo>
                  <a:pt x="6959" y="92621"/>
                </a:lnTo>
                <a:lnTo>
                  <a:pt x="0" y="137439"/>
                </a:lnTo>
                <a:lnTo>
                  <a:pt x="6946" y="182270"/>
                </a:lnTo>
                <a:lnTo>
                  <a:pt x="26555" y="220192"/>
                </a:lnTo>
                <a:lnTo>
                  <a:pt x="56883" y="249453"/>
                </a:lnTo>
                <a:lnTo>
                  <a:pt x="96012" y="268300"/>
                </a:lnTo>
                <a:lnTo>
                  <a:pt x="142062" y="274967"/>
                </a:lnTo>
                <a:lnTo>
                  <a:pt x="172300" y="272249"/>
                </a:lnTo>
                <a:lnTo>
                  <a:pt x="199821" y="264210"/>
                </a:lnTo>
                <a:lnTo>
                  <a:pt x="224078" y="250977"/>
                </a:lnTo>
                <a:lnTo>
                  <a:pt x="244551" y="232702"/>
                </a:lnTo>
                <a:lnTo>
                  <a:pt x="219646" y="208521"/>
                </a:lnTo>
                <a:lnTo>
                  <a:pt x="203225" y="222770"/>
                </a:lnTo>
                <a:lnTo>
                  <a:pt x="185102" y="232841"/>
                </a:lnTo>
                <a:lnTo>
                  <a:pt x="165341" y="238810"/>
                </a:lnTo>
                <a:lnTo>
                  <a:pt x="143979" y="240779"/>
                </a:lnTo>
                <a:lnTo>
                  <a:pt x="101866" y="233006"/>
                </a:lnTo>
                <a:lnTo>
                  <a:pt x="68402" y="211429"/>
                </a:lnTo>
                <a:lnTo>
                  <a:pt x="46316" y="178701"/>
                </a:lnTo>
                <a:lnTo>
                  <a:pt x="38354" y="137439"/>
                </a:lnTo>
                <a:lnTo>
                  <a:pt x="46316" y="96202"/>
                </a:lnTo>
                <a:lnTo>
                  <a:pt x="68402" y="63500"/>
                </a:lnTo>
                <a:lnTo>
                  <a:pt x="101866" y="41948"/>
                </a:lnTo>
                <a:lnTo>
                  <a:pt x="143979" y="34175"/>
                </a:lnTo>
                <a:lnTo>
                  <a:pt x="165341" y="36080"/>
                </a:lnTo>
                <a:lnTo>
                  <a:pt x="185102" y="41897"/>
                </a:lnTo>
                <a:lnTo>
                  <a:pt x="203225" y="51816"/>
                </a:lnTo>
                <a:lnTo>
                  <a:pt x="219646" y="66014"/>
                </a:lnTo>
                <a:lnTo>
                  <a:pt x="244551" y="41795"/>
                </a:lnTo>
                <a:close/>
              </a:path>
              <a:path w="515619" h="275590">
                <a:moveTo>
                  <a:pt x="515010" y="41795"/>
                </a:moveTo>
                <a:lnTo>
                  <a:pt x="494538" y="23622"/>
                </a:lnTo>
                <a:lnTo>
                  <a:pt x="470293" y="10553"/>
                </a:lnTo>
                <a:lnTo>
                  <a:pt x="442887" y="2654"/>
                </a:lnTo>
                <a:lnTo>
                  <a:pt x="412864" y="0"/>
                </a:lnTo>
                <a:lnTo>
                  <a:pt x="366649" y="6667"/>
                </a:lnTo>
                <a:lnTo>
                  <a:pt x="327393" y="25488"/>
                </a:lnTo>
                <a:lnTo>
                  <a:pt x="297014" y="54724"/>
                </a:lnTo>
                <a:lnTo>
                  <a:pt x="277393" y="92621"/>
                </a:lnTo>
                <a:lnTo>
                  <a:pt x="270433" y="137439"/>
                </a:lnTo>
                <a:lnTo>
                  <a:pt x="277393" y="182270"/>
                </a:lnTo>
                <a:lnTo>
                  <a:pt x="296989" y="220192"/>
                </a:lnTo>
                <a:lnTo>
                  <a:pt x="327329" y="249453"/>
                </a:lnTo>
                <a:lnTo>
                  <a:pt x="366483" y="268300"/>
                </a:lnTo>
                <a:lnTo>
                  <a:pt x="412546" y="274967"/>
                </a:lnTo>
                <a:lnTo>
                  <a:pt x="442747" y="272249"/>
                </a:lnTo>
                <a:lnTo>
                  <a:pt x="470255" y="264210"/>
                </a:lnTo>
                <a:lnTo>
                  <a:pt x="494525" y="250977"/>
                </a:lnTo>
                <a:lnTo>
                  <a:pt x="515010" y="232702"/>
                </a:lnTo>
                <a:lnTo>
                  <a:pt x="490118" y="208521"/>
                </a:lnTo>
                <a:lnTo>
                  <a:pt x="473684" y="222770"/>
                </a:lnTo>
                <a:lnTo>
                  <a:pt x="455561" y="232841"/>
                </a:lnTo>
                <a:lnTo>
                  <a:pt x="435800" y="238810"/>
                </a:lnTo>
                <a:lnTo>
                  <a:pt x="414413" y="240779"/>
                </a:lnTo>
                <a:lnTo>
                  <a:pt x="372287" y="233006"/>
                </a:lnTo>
                <a:lnTo>
                  <a:pt x="338823" y="211429"/>
                </a:lnTo>
                <a:lnTo>
                  <a:pt x="316750" y="178701"/>
                </a:lnTo>
                <a:lnTo>
                  <a:pt x="308787" y="137439"/>
                </a:lnTo>
                <a:lnTo>
                  <a:pt x="316750" y="96202"/>
                </a:lnTo>
                <a:lnTo>
                  <a:pt x="338823" y="63500"/>
                </a:lnTo>
                <a:lnTo>
                  <a:pt x="372287" y="41948"/>
                </a:lnTo>
                <a:lnTo>
                  <a:pt x="414413" y="34175"/>
                </a:lnTo>
                <a:lnTo>
                  <a:pt x="435800" y="36080"/>
                </a:lnTo>
                <a:lnTo>
                  <a:pt x="455561" y="41897"/>
                </a:lnTo>
                <a:lnTo>
                  <a:pt x="473684" y="51816"/>
                </a:lnTo>
                <a:lnTo>
                  <a:pt x="490118" y="66014"/>
                </a:lnTo>
                <a:lnTo>
                  <a:pt x="515010" y="41795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610571" y="7719316"/>
            <a:ext cx="232410" cy="269240"/>
          </a:xfrm>
          <a:custGeom>
            <a:avLst/>
            <a:gdLst/>
            <a:ahLst/>
            <a:cxnLst/>
            <a:rect l="l" t="t" r="r" b="b"/>
            <a:pathLst>
              <a:path w="232409" h="269240">
                <a:moveTo>
                  <a:pt x="232333" y="0"/>
                </a:moveTo>
                <a:lnTo>
                  <a:pt x="197040" y="0"/>
                </a:lnTo>
                <a:lnTo>
                  <a:pt x="38036" y="207352"/>
                </a:lnTo>
                <a:lnTo>
                  <a:pt x="38036" y="0"/>
                </a:lnTo>
                <a:lnTo>
                  <a:pt x="0" y="0"/>
                </a:lnTo>
                <a:lnTo>
                  <a:pt x="0" y="268833"/>
                </a:lnTo>
                <a:lnTo>
                  <a:pt x="35344" y="268833"/>
                </a:lnTo>
                <a:lnTo>
                  <a:pt x="194703" y="61899"/>
                </a:lnTo>
                <a:lnTo>
                  <a:pt x="194703" y="268833"/>
                </a:lnTo>
                <a:lnTo>
                  <a:pt x="232333" y="268833"/>
                </a:lnTo>
                <a:lnTo>
                  <a:pt x="232333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4911759" y="7719316"/>
            <a:ext cx="232410" cy="269240"/>
          </a:xfrm>
          <a:custGeom>
            <a:avLst/>
            <a:gdLst/>
            <a:ahLst/>
            <a:cxnLst/>
            <a:rect l="l" t="t" r="r" b="b"/>
            <a:pathLst>
              <a:path w="232409" h="269240">
                <a:moveTo>
                  <a:pt x="232359" y="0"/>
                </a:moveTo>
                <a:lnTo>
                  <a:pt x="196977" y="0"/>
                </a:lnTo>
                <a:lnTo>
                  <a:pt x="37998" y="207352"/>
                </a:lnTo>
                <a:lnTo>
                  <a:pt x="37998" y="0"/>
                </a:lnTo>
                <a:lnTo>
                  <a:pt x="0" y="0"/>
                </a:lnTo>
                <a:lnTo>
                  <a:pt x="0" y="268833"/>
                </a:lnTo>
                <a:lnTo>
                  <a:pt x="35306" y="268833"/>
                </a:lnTo>
                <a:lnTo>
                  <a:pt x="194678" y="61899"/>
                </a:lnTo>
                <a:lnTo>
                  <a:pt x="194678" y="268833"/>
                </a:lnTo>
                <a:lnTo>
                  <a:pt x="232359" y="268833"/>
                </a:lnTo>
                <a:lnTo>
                  <a:pt x="232359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4935035" y="7245832"/>
            <a:ext cx="191135" cy="28575"/>
          </a:xfrm>
          <a:custGeom>
            <a:avLst/>
            <a:gdLst/>
            <a:ahLst/>
            <a:cxnLst/>
            <a:rect l="l" t="t" r="r" b="b"/>
            <a:pathLst>
              <a:path w="191134" h="28575">
                <a:moveTo>
                  <a:pt x="190601" y="0"/>
                </a:moveTo>
                <a:lnTo>
                  <a:pt x="0" y="0"/>
                </a:lnTo>
                <a:lnTo>
                  <a:pt x="0" y="28359"/>
                </a:lnTo>
                <a:lnTo>
                  <a:pt x="190601" y="28359"/>
                </a:lnTo>
                <a:lnTo>
                  <a:pt x="190601" y="0"/>
                </a:lnTo>
                <a:close/>
              </a:path>
            </a:pathLst>
          </a:custGeom>
          <a:solidFill>
            <a:srgbClr val="6160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477707" y="6919395"/>
            <a:ext cx="8991534" cy="112530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algn="ctr" defTabSz="1584156"/>
            <a:r>
              <a:rPr lang="ru-RU" sz="2400" dirty="0">
                <a:solidFill>
                  <a:srgbClr val="616061"/>
                </a:solidFill>
                <a:latin typeface="Montserrat-Medium"/>
                <a:cs typeface="Montserrat-Medium"/>
              </a:rPr>
              <a:t>Начальник </a:t>
            </a:r>
            <a:r>
              <a:rPr lang="ru-RU" sz="2400" dirty="0" smtClean="0">
                <a:solidFill>
                  <a:srgbClr val="616061"/>
                </a:solidFill>
                <a:latin typeface="Montserrat-Medium"/>
                <a:cs typeface="Montserrat-Medium"/>
              </a:rPr>
              <a:t>Управления </a:t>
            </a:r>
            <a:r>
              <a:rPr lang="ru-RU" sz="2400" dirty="0">
                <a:solidFill>
                  <a:srgbClr val="616061"/>
                </a:solidFill>
                <a:latin typeface="Montserrat-Medium"/>
                <a:cs typeface="Montserrat-Medium"/>
              </a:rPr>
              <a:t>организации страхования </a:t>
            </a:r>
            <a:endParaRPr lang="ru-RU" sz="2400" dirty="0" smtClean="0">
              <a:solidFill>
                <a:srgbClr val="616061"/>
              </a:solidFill>
              <a:latin typeface="Montserrat-Medium"/>
              <a:cs typeface="Montserrat-Medium"/>
            </a:endParaRPr>
          </a:p>
          <a:p>
            <a:pPr algn="ctr" defTabSz="1584156"/>
            <a:r>
              <a:rPr lang="ru-RU" sz="2400" dirty="0" smtClean="0">
                <a:solidFill>
                  <a:srgbClr val="616061"/>
                </a:solidFill>
                <a:latin typeface="Montserrat-Medium"/>
                <a:cs typeface="Montserrat-Medium"/>
              </a:rPr>
              <a:t>профессиональных </a:t>
            </a:r>
            <a:r>
              <a:rPr lang="ru-RU" sz="2400" dirty="0">
                <a:solidFill>
                  <a:srgbClr val="616061"/>
                </a:solidFill>
                <a:latin typeface="Montserrat-Medium"/>
                <a:cs typeface="Montserrat-Medium"/>
              </a:rPr>
              <a:t>рисков</a:t>
            </a:r>
          </a:p>
          <a:p>
            <a:pPr algn="ctr" defTabSz="1584156"/>
            <a:r>
              <a:rPr lang="ru-RU" sz="2400" b="1" dirty="0" smtClean="0">
                <a:solidFill>
                  <a:srgbClr val="616061"/>
                </a:solidFill>
                <a:latin typeface="Montserrat-Medium"/>
                <a:cs typeface="Montserrat-Medium"/>
              </a:rPr>
              <a:t>Светлана </a:t>
            </a:r>
            <a:r>
              <a:rPr lang="ru-RU" sz="2400" b="1" dirty="0" smtClean="0">
                <a:solidFill>
                  <a:srgbClr val="616061"/>
                </a:solidFill>
                <a:latin typeface="Montserrat-Medium"/>
                <a:cs typeface="Montserrat-Medium"/>
              </a:rPr>
              <a:t>Алексеевна Якимова</a:t>
            </a:r>
            <a:endParaRPr lang="ru-RU" sz="2400" b="1" dirty="0">
              <a:solidFill>
                <a:srgbClr val="616061"/>
              </a:solidFill>
              <a:latin typeface="Montserrat-Medium"/>
              <a:cs typeface="Montserrat-Medium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255100" y="1334636"/>
            <a:ext cx="7448964" cy="3459922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 marR="5080">
              <a:lnSpc>
                <a:spcPts val="4400"/>
              </a:lnSpc>
              <a:spcBef>
                <a:spcPts val="580"/>
              </a:spcBef>
              <a:tabLst>
                <a:tab pos="1066165" algn="l"/>
                <a:tab pos="2926715" algn="l"/>
                <a:tab pos="3101975" algn="l"/>
                <a:tab pos="4457700" algn="l"/>
              </a:tabLst>
            </a:pPr>
            <a:r>
              <a:rPr lang="ru-RU" sz="4000" dirty="0" smtClean="0">
                <a:solidFill>
                  <a:srgbClr val="616061"/>
                </a:solidFill>
                <a:latin typeface="Montserrat-Medium"/>
                <a:cs typeface="Montserrat-Medium"/>
              </a:rPr>
              <a:t>Экономическое стимулирование работодателей по улучшению условий труда и повышению безопасности труда работников</a:t>
            </a:r>
            <a:endParaRPr lang="ru-RU" sz="4000" dirty="0">
              <a:solidFill>
                <a:srgbClr val="616061"/>
              </a:solidFill>
              <a:latin typeface="Montserrat-Medium"/>
              <a:cs typeface="Montserrat-Medium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="" xmlns:a16="http://schemas.microsoft.com/office/drawing/2014/main" id="{8B189839-F567-C141-85A7-3182C767F6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271000" y="3833756"/>
            <a:ext cx="5873169" cy="418700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7484" y="195808"/>
            <a:ext cx="812800" cy="67733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326179" y="-116999"/>
            <a:ext cx="2305879" cy="13029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chemeClr val="accent5">
                    <a:lumMod val="75000"/>
                  </a:schemeClr>
                </a:solidFill>
              </a:rPr>
              <a:t>СОЦИАЛЬНЫЙ </a:t>
            </a:r>
          </a:p>
          <a:p>
            <a:r>
              <a:rPr lang="ru-RU" sz="2400" b="1" dirty="0">
                <a:solidFill>
                  <a:schemeClr val="accent5">
                    <a:lumMod val="75000"/>
                  </a:schemeClr>
                </a:solidFill>
              </a:rPr>
              <a:t>ФОНД РОССИИ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26049" y="1846348"/>
            <a:ext cx="6864849" cy="217955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67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предоставления путевок </a:t>
            </a:r>
            <a:r>
              <a:rPr lang="ru-RU" sz="1467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ru-RU" sz="1467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67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санаторно-курортное лечение работникам </a:t>
            </a:r>
            <a:r>
              <a:rPr lang="ru-RU" sz="14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467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ранее чем за пять лет до достижения ими возраста, дающего право на назначение страховой пенсии по старости в соответствии с пенсионным законодательством, в целях обеспечения предупредительных мер по сокращению производственного травматизма и профессиональных </a:t>
            </a:r>
            <a:r>
              <a:rPr lang="ru-RU" sz="14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заболеваний</a:t>
            </a:r>
          </a:p>
          <a:p>
            <a:pPr algn="ctr"/>
            <a:r>
              <a:rPr lang="ru-RU" sz="14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(пенсионный возраст в том числе)</a:t>
            </a:r>
            <a:endParaRPr lang="ru-RU" sz="1467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965996" y="873142"/>
            <a:ext cx="7051840" cy="37465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67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средств, направляемых на предоставление путевок</a:t>
            </a:r>
            <a:r>
              <a:rPr lang="ru-RU" sz="1467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определяется в пределах суммы, согласованной с территориальным органом Фонда пенсионного и социального страхования Российской Федерации, в котором </a:t>
            </a:r>
            <a:r>
              <a:rPr lang="ru-RU" sz="14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зарегистрирована </a:t>
            </a:r>
            <a:r>
              <a:rPr lang="ru-RU" sz="1467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страхователя, на обеспечение предупредительных мер по сокращению производственного травматизма и профессиональных заболеваний, </a:t>
            </a:r>
            <a:r>
              <a:rPr lang="ru-RU" sz="1467" b="1" dirty="0">
                <a:solidFill>
                  <a:srgbClr val="B03A4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 не более суммы страховых взносов на обязательное социальное страхование от несчастных случаев на производстве и профессиональных заболеваний, начисленных за текущий финансовый год, за вычетом расходов, произведенных в текущем календарном году на выплату пособий по временной нетрудоспособности в связи с несчастными случаями на производстве или профессиональными заболеваниями и на оплату отпуска застрахованного лица </a:t>
            </a:r>
            <a:r>
              <a:rPr lang="ru-RU" sz="1467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(сверх ежегодного оплачиваемого отпуска, установленного законодательством Российской Федерации) на весь период его лечения и проезда к месту лечения и обратно.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99633" y="4908094"/>
            <a:ext cx="6864849" cy="143569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67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путевок осуществляется </a:t>
            </a:r>
            <a:r>
              <a:rPr lang="ru-RU" sz="1467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счет </a:t>
            </a:r>
            <a:r>
              <a:rPr lang="ru-RU" sz="14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собственных средств</a:t>
            </a:r>
            <a:r>
              <a:rPr lang="ru-RU" sz="1467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467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последующим возмещением произведенных расходов за счет средств обязательного социального страхования от несчастных случаев на производстве и профессиональных заболеваний.</a:t>
            </a:r>
          </a:p>
        </p:txBody>
      </p:sp>
      <p:sp>
        <p:nvSpPr>
          <p:cNvPr id="22" name="Овал 21"/>
          <p:cNvSpPr/>
          <p:nvPr/>
        </p:nvSpPr>
        <p:spPr>
          <a:xfrm>
            <a:off x="2977371" y="1363559"/>
            <a:ext cx="848283" cy="75945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67" dirty="0">
                <a:solidFill>
                  <a:schemeClr val="tx1"/>
                </a:solidFill>
              </a:rPr>
              <a:t> 1.</a:t>
            </a:r>
          </a:p>
        </p:txBody>
      </p:sp>
      <p:sp>
        <p:nvSpPr>
          <p:cNvPr id="26" name="Овал 25"/>
          <p:cNvSpPr/>
          <p:nvPr/>
        </p:nvSpPr>
        <p:spPr>
          <a:xfrm>
            <a:off x="2977371" y="4300175"/>
            <a:ext cx="848283" cy="75945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67" dirty="0">
                <a:solidFill>
                  <a:schemeClr val="tx1"/>
                </a:solidFill>
              </a:rPr>
              <a:t> 3.</a:t>
            </a:r>
          </a:p>
        </p:txBody>
      </p:sp>
      <p:sp>
        <p:nvSpPr>
          <p:cNvPr id="27" name="Овал 26"/>
          <p:cNvSpPr/>
          <p:nvPr/>
        </p:nvSpPr>
        <p:spPr>
          <a:xfrm>
            <a:off x="12067775" y="338564"/>
            <a:ext cx="848283" cy="75945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67" dirty="0">
                <a:solidFill>
                  <a:schemeClr val="tx1"/>
                </a:solidFill>
              </a:rPr>
              <a:t> 2.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9245934" y="5431361"/>
            <a:ext cx="6864849" cy="204893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67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Путевки приобретаются в порядке</a:t>
            </a:r>
            <a:r>
              <a:rPr lang="ru-RU" sz="1467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67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установленном законодательством Российской Федерации </a:t>
            </a:r>
            <a:r>
              <a:rPr lang="ru-RU" sz="14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67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санаторно-курортные учреждения, расположенные на территории Российской Федерации, имеющие лицензии на осуществление медицинской деятельности при санаторно-курортном лечении, выданные в порядке, установленном законодательством Российской Федерации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2206233" y="7242456"/>
            <a:ext cx="6864849" cy="143569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67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санаторно-курортного лечения работников</a:t>
            </a:r>
            <a:r>
              <a:rPr lang="ru-RU" sz="1467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67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осуществляемого на основании путевок</a:t>
            </a:r>
            <a:r>
              <a:rPr lang="ru-RU" sz="1467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67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 14 дней с размещением в номерах класса "Стандарт" и базовой программой санаторно-курортного лечения.</a:t>
            </a:r>
          </a:p>
        </p:txBody>
      </p:sp>
      <p:sp>
        <p:nvSpPr>
          <p:cNvPr id="30" name="Овал 29"/>
          <p:cNvSpPr/>
          <p:nvPr/>
        </p:nvSpPr>
        <p:spPr>
          <a:xfrm>
            <a:off x="5214515" y="6720844"/>
            <a:ext cx="848283" cy="75945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67" dirty="0">
                <a:solidFill>
                  <a:schemeClr val="tx1"/>
                </a:solidFill>
              </a:rPr>
              <a:t> 5.</a:t>
            </a:r>
          </a:p>
        </p:txBody>
      </p:sp>
      <p:sp>
        <p:nvSpPr>
          <p:cNvPr id="31" name="Овал 30"/>
          <p:cNvSpPr/>
          <p:nvPr/>
        </p:nvSpPr>
        <p:spPr>
          <a:xfrm>
            <a:off x="12254216" y="4835959"/>
            <a:ext cx="848283" cy="75945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67" dirty="0">
                <a:solidFill>
                  <a:schemeClr val="tx1"/>
                </a:solidFill>
              </a:rPr>
              <a:t> 4.</a:t>
            </a:r>
          </a:p>
        </p:txBody>
      </p:sp>
    </p:spTree>
    <p:extLst>
      <p:ext uri="{BB962C8B-B14F-4D97-AF65-F5344CB8AC3E}">
        <p14:creationId xmlns:p14="http://schemas.microsoft.com/office/powerpoint/2010/main" xmlns="" val="4027038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bject 2">
            <a:extLst>
              <a:ext uri="{FF2B5EF4-FFF2-40B4-BE49-F238E27FC236}">
                <a16:creationId xmlns="" xmlns:a16="http://schemas.microsoft.com/office/drawing/2014/main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6" name="Group 65">
            <a:extLst>
              <a:ext uri="{FF2B5EF4-FFF2-40B4-BE49-F238E27FC236}">
                <a16:creationId xmlns="" xmlns:a16="http://schemas.microsoft.com/office/drawing/2014/main" id="{33982F21-0859-9B44-855C-5B26EA6C1F62}"/>
              </a:ext>
            </a:extLst>
          </p:cNvPr>
          <p:cNvGrpSpPr/>
          <p:nvPr/>
        </p:nvGrpSpPr>
        <p:grpSpPr>
          <a:xfrm>
            <a:off x="634994" y="480009"/>
            <a:ext cx="914452" cy="1075526"/>
            <a:chOff x="634994" y="480009"/>
            <a:chExt cx="914452" cy="1075526"/>
          </a:xfrm>
        </p:grpSpPr>
        <p:pic>
          <p:nvPicPr>
            <p:cNvPr id="67" name="object 5">
              <a:extLst>
                <a:ext uri="{FF2B5EF4-FFF2-40B4-BE49-F238E27FC236}">
                  <a16:creationId xmlns="" xmlns:a16="http://schemas.microsoft.com/office/drawing/2014/main" id="{EA677D68-D9AD-D241-89DC-AFC808C9DA7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68" name="object 6">
              <a:extLst>
                <a:ext uri="{FF2B5EF4-FFF2-40B4-BE49-F238E27FC236}">
                  <a16:creationId xmlns="" xmlns:a16="http://schemas.microsoft.com/office/drawing/2014/main" id="{D0429967-809E-794B-8218-D9FC82CAFF4D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69" name="object 7">
              <a:extLst>
                <a:ext uri="{FF2B5EF4-FFF2-40B4-BE49-F238E27FC236}">
                  <a16:creationId xmlns="" xmlns:a16="http://schemas.microsoft.com/office/drawing/2014/main" id="{3A3C9FCB-3070-444D-AF50-07C9633B4340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8">
              <a:extLst>
                <a:ext uri="{FF2B5EF4-FFF2-40B4-BE49-F238E27FC236}">
                  <a16:creationId xmlns="" xmlns:a16="http://schemas.microsoft.com/office/drawing/2014/main" id="{B4C3945C-AB83-314D-A571-024552EF713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71" name="object 9">
              <a:extLst>
                <a:ext uri="{FF2B5EF4-FFF2-40B4-BE49-F238E27FC236}">
                  <a16:creationId xmlns="" xmlns:a16="http://schemas.microsoft.com/office/drawing/2014/main" id="{6F5775BB-9016-7A4F-AC9C-8B0D07ACBF4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72" name="object 10">
              <a:extLst>
                <a:ext uri="{FF2B5EF4-FFF2-40B4-BE49-F238E27FC236}">
                  <a16:creationId xmlns="" xmlns:a16="http://schemas.microsoft.com/office/drawing/2014/main" id="{CCA0C706-F58C-CA4A-AEB1-2D69A0ABABEF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11">
              <a:extLst>
                <a:ext uri="{FF2B5EF4-FFF2-40B4-BE49-F238E27FC236}">
                  <a16:creationId xmlns="" xmlns:a16="http://schemas.microsoft.com/office/drawing/2014/main" id="{D40A0BB1-D79F-D14F-AC7B-E04B61B07E58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74" name="object 12">
              <a:extLst>
                <a:ext uri="{FF2B5EF4-FFF2-40B4-BE49-F238E27FC236}">
                  <a16:creationId xmlns="" xmlns:a16="http://schemas.microsoft.com/office/drawing/2014/main" id="{545EBF59-71AF-3341-9903-D4AEA1C0E7B1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75" name="object 13">
              <a:extLst>
                <a:ext uri="{FF2B5EF4-FFF2-40B4-BE49-F238E27FC236}">
                  <a16:creationId xmlns="" xmlns:a16="http://schemas.microsoft.com/office/drawing/2014/main" id="{E0E632B1-FEAF-194A-BDE5-C269C1E38B70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76" name="object 14">
              <a:extLst>
                <a:ext uri="{FF2B5EF4-FFF2-40B4-BE49-F238E27FC236}">
                  <a16:creationId xmlns="" xmlns:a16="http://schemas.microsoft.com/office/drawing/2014/main" id="{C65DA6CA-C5EE-8D48-8AE5-4978D6D24086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77" name="object 15">
              <a:extLst>
                <a:ext uri="{FF2B5EF4-FFF2-40B4-BE49-F238E27FC236}">
                  <a16:creationId xmlns="" xmlns:a16="http://schemas.microsoft.com/office/drawing/2014/main" id="{E2342524-AA5E-A740-B94E-A91251CE66D4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78" name="object 16">
              <a:extLst>
                <a:ext uri="{FF2B5EF4-FFF2-40B4-BE49-F238E27FC236}">
                  <a16:creationId xmlns="" xmlns:a16="http://schemas.microsoft.com/office/drawing/2014/main" id="{C15298E1-3B6F-1D43-A284-DF87826A0D58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9" name="object 17">
              <a:extLst>
                <a:ext uri="{FF2B5EF4-FFF2-40B4-BE49-F238E27FC236}">
                  <a16:creationId xmlns="" xmlns:a16="http://schemas.microsoft.com/office/drawing/2014/main" id="{D112C979-5BB2-0043-9C6C-7C50483BCE9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80" name="object 18">
            <a:extLst>
              <a:ext uri="{FF2B5EF4-FFF2-40B4-BE49-F238E27FC236}">
                <a16:creationId xmlns="" xmlns:a16="http://schemas.microsoft.com/office/drawing/2014/main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544825" y="8676456"/>
            <a:ext cx="509130" cy="28533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11</a:t>
            </a:fld>
            <a:endParaRPr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57799412"/>
              </p:ext>
            </p:extLst>
          </p:nvPr>
        </p:nvGraphicFramePr>
        <p:xfrm>
          <a:off x="1791296" y="1115619"/>
          <a:ext cx="13249472" cy="71509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32133"/>
                <a:gridCol w="560727"/>
                <a:gridCol w="7456612"/>
              </a:tblGrid>
              <a:tr h="1907530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8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594F8C"/>
                          </a:solidFill>
                          <a:effectLst/>
                          <a:uLnTx/>
                          <a:uFillTx/>
                          <a:latin typeface="MyriadPro-Cond"/>
                          <a:ea typeface="+mj-ea"/>
                        </a:rPr>
                        <a:t>В 2024 году разрешение на финансовое обеспечение предупредительных мер получили</a:t>
                      </a:r>
                      <a:r>
                        <a:rPr kumimoji="0" lang="en-US" sz="28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594F8C"/>
                          </a:solidFill>
                          <a:effectLst/>
                          <a:uLnTx/>
                          <a:uFillTx/>
                          <a:latin typeface="MyriadPro-Cond"/>
                          <a:ea typeface="+mj-ea"/>
                        </a:rPr>
                        <a:t> </a:t>
                      </a:r>
                      <a:r>
                        <a:rPr kumimoji="0" lang="ru-RU" sz="28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594F8C"/>
                          </a:solidFill>
                          <a:effectLst/>
                          <a:uLnTx/>
                          <a:uFillTx/>
                          <a:latin typeface="MyriadPro-Cond"/>
                          <a:ea typeface="+mj-ea"/>
                        </a:rPr>
                        <a:t> 1 218 страхователей на сумму 605,4 млн. руб., из них:</a:t>
                      </a:r>
                      <a:r>
                        <a:rPr lang="ru-RU" sz="14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87389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свыше 10 млн. руб.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-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13 страхователей на сумму 247,4 млн. руб.;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7389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от 1 до 10 млн. руб.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-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75 страхователей на сумму 249,9 млн. руб.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7389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от 100 тыс. руб. до 1 млн. руб.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-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255 страхователей на сумму 85,2 млн. руб.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7389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от 10 до 100 тыс. руб.  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-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666 страхователей на сумму 21,6 млн. руб.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7389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от 1 до 10 тыс. руб.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-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207 страхователей на сумму 1,2 млн. руб.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7389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менее 1 тыс. руб.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 </a:t>
                      </a:r>
                      <a:r>
                        <a:rPr lang="en-US" sz="2800" b="1" dirty="0" smtClean="0">
                          <a:effectLst/>
                        </a:rPr>
                        <a:t>-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2 страхователя на 660 и 171 рубль.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22506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bject 2">
            <a:extLst>
              <a:ext uri="{FF2B5EF4-FFF2-40B4-BE49-F238E27FC236}">
                <a16:creationId xmlns="" xmlns:a16="http://schemas.microsoft.com/office/drawing/2014/main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3">
            <a:extLst>
              <a:ext uri="{FF2B5EF4-FFF2-40B4-BE49-F238E27FC236}">
                <a16:creationId xmlns="" xmlns:a16="http://schemas.microsoft.com/office/drawing/2014/main" id="{15F52F0A-EB77-A447-95EC-4D62FD0E39A7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6" name="Group 65">
            <a:extLst>
              <a:ext uri="{FF2B5EF4-FFF2-40B4-BE49-F238E27FC236}">
                <a16:creationId xmlns="" xmlns:a16="http://schemas.microsoft.com/office/drawing/2014/main" id="{33982F21-0859-9B44-855C-5B26EA6C1F62}"/>
              </a:ext>
            </a:extLst>
          </p:cNvPr>
          <p:cNvGrpSpPr/>
          <p:nvPr/>
        </p:nvGrpSpPr>
        <p:grpSpPr>
          <a:xfrm>
            <a:off x="634994" y="480009"/>
            <a:ext cx="914452" cy="1075526"/>
            <a:chOff x="634994" y="480009"/>
            <a:chExt cx="914452" cy="1075526"/>
          </a:xfrm>
        </p:grpSpPr>
        <p:pic>
          <p:nvPicPr>
            <p:cNvPr id="67" name="object 5">
              <a:extLst>
                <a:ext uri="{FF2B5EF4-FFF2-40B4-BE49-F238E27FC236}">
                  <a16:creationId xmlns="" xmlns:a16="http://schemas.microsoft.com/office/drawing/2014/main" id="{EA677D68-D9AD-D241-89DC-AFC808C9DA78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68" name="object 6">
              <a:extLst>
                <a:ext uri="{FF2B5EF4-FFF2-40B4-BE49-F238E27FC236}">
                  <a16:creationId xmlns="" xmlns:a16="http://schemas.microsoft.com/office/drawing/2014/main" id="{D0429967-809E-794B-8218-D9FC82CAFF4D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69" name="object 7">
              <a:extLst>
                <a:ext uri="{FF2B5EF4-FFF2-40B4-BE49-F238E27FC236}">
                  <a16:creationId xmlns="" xmlns:a16="http://schemas.microsoft.com/office/drawing/2014/main" id="{3A3C9FCB-3070-444D-AF50-07C9633B4340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8">
              <a:extLst>
                <a:ext uri="{FF2B5EF4-FFF2-40B4-BE49-F238E27FC236}">
                  <a16:creationId xmlns="" xmlns:a16="http://schemas.microsoft.com/office/drawing/2014/main" id="{B4C3945C-AB83-314D-A571-024552EF7139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71" name="object 9">
              <a:extLst>
                <a:ext uri="{FF2B5EF4-FFF2-40B4-BE49-F238E27FC236}">
                  <a16:creationId xmlns="" xmlns:a16="http://schemas.microsoft.com/office/drawing/2014/main" id="{6F5775BB-9016-7A4F-AC9C-8B0D07ACBF4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72" name="object 10">
              <a:extLst>
                <a:ext uri="{FF2B5EF4-FFF2-40B4-BE49-F238E27FC236}">
                  <a16:creationId xmlns="" xmlns:a16="http://schemas.microsoft.com/office/drawing/2014/main" id="{CCA0C706-F58C-CA4A-AEB1-2D69A0ABABEF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11">
              <a:extLst>
                <a:ext uri="{FF2B5EF4-FFF2-40B4-BE49-F238E27FC236}">
                  <a16:creationId xmlns="" xmlns:a16="http://schemas.microsoft.com/office/drawing/2014/main" id="{D40A0BB1-D79F-D14F-AC7B-E04B61B07E58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74" name="object 12">
              <a:extLst>
                <a:ext uri="{FF2B5EF4-FFF2-40B4-BE49-F238E27FC236}">
                  <a16:creationId xmlns="" xmlns:a16="http://schemas.microsoft.com/office/drawing/2014/main" id="{545EBF59-71AF-3341-9903-D4AEA1C0E7B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75" name="object 13">
              <a:extLst>
                <a:ext uri="{FF2B5EF4-FFF2-40B4-BE49-F238E27FC236}">
                  <a16:creationId xmlns="" xmlns:a16="http://schemas.microsoft.com/office/drawing/2014/main" id="{E0E632B1-FEAF-194A-BDE5-C269C1E38B70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76" name="object 14">
              <a:extLst>
                <a:ext uri="{FF2B5EF4-FFF2-40B4-BE49-F238E27FC236}">
                  <a16:creationId xmlns="" xmlns:a16="http://schemas.microsoft.com/office/drawing/2014/main" id="{C65DA6CA-C5EE-8D48-8AE5-4978D6D2408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77" name="object 15">
              <a:extLst>
                <a:ext uri="{FF2B5EF4-FFF2-40B4-BE49-F238E27FC236}">
                  <a16:creationId xmlns="" xmlns:a16="http://schemas.microsoft.com/office/drawing/2014/main" id="{E2342524-AA5E-A740-B94E-A91251CE66D4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78" name="object 16">
              <a:extLst>
                <a:ext uri="{FF2B5EF4-FFF2-40B4-BE49-F238E27FC236}">
                  <a16:creationId xmlns="" xmlns:a16="http://schemas.microsoft.com/office/drawing/2014/main" id="{C15298E1-3B6F-1D43-A284-DF87826A0D58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9" name="object 17">
              <a:extLst>
                <a:ext uri="{FF2B5EF4-FFF2-40B4-BE49-F238E27FC236}">
                  <a16:creationId xmlns="" xmlns:a16="http://schemas.microsoft.com/office/drawing/2014/main" id="{D112C979-5BB2-0043-9C6C-7C50483BCE9D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80" name="object 18">
            <a:extLst>
              <a:ext uri="{FF2B5EF4-FFF2-40B4-BE49-F238E27FC236}">
                <a16:creationId xmlns="" xmlns:a16="http://schemas.microsoft.com/office/drawing/2014/main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12</a:t>
            </a:fld>
            <a:endParaRPr dirty="0"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151336" y="480009"/>
            <a:ext cx="13618655" cy="12747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dirty="0">
                <a:latin typeface="Arial Narrow"/>
                <a:cs typeface="Arial Narrow"/>
              </a:rPr>
              <a:t>ФИНАНСОВОЕ ОБЕСПЕЧЕНИЕ ПРЕДУПРЕДИТЕЛЬНЫХ МЕР </a:t>
            </a:r>
            <a:r>
              <a:rPr lang="ru-RU" dirty="0" smtClean="0">
                <a:latin typeface="Arial Narrow"/>
                <a:cs typeface="Arial Narrow"/>
              </a:rPr>
              <a:t>2016- 2024 </a:t>
            </a:r>
            <a:r>
              <a:rPr lang="ru-RU" dirty="0">
                <a:latin typeface="Arial Narrow"/>
                <a:cs typeface="Arial Narrow"/>
              </a:rPr>
              <a:t>ГГ</a:t>
            </a:r>
            <a:r>
              <a:rPr lang="ru-RU" dirty="0" smtClean="0">
                <a:latin typeface="Arial Narrow"/>
                <a:cs typeface="Arial Narrow"/>
              </a:rPr>
              <a:t>.</a:t>
            </a:r>
            <a:endParaRPr spc="-5" dirty="0">
              <a:latin typeface="Arial Narrow"/>
              <a:cs typeface="Arial Narrow"/>
            </a:endParaRPr>
          </a:p>
        </p:txBody>
      </p:sp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xmlns="" val="758092785"/>
              </p:ext>
            </p:extLst>
          </p:nvPr>
        </p:nvGraphicFramePr>
        <p:xfrm>
          <a:off x="729271" y="1555534"/>
          <a:ext cx="14311496" cy="75884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</p:spTree>
    <p:extLst>
      <p:ext uri="{BB962C8B-B14F-4D97-AF65-F5344CB8AC3E}">
        <p14:creationId xmlns:p14="http://schemas.microsoft.com/office/powerpoint/2010/main" xmlns="" val="1707571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рямоугольник 148"/>
          <p:cNvSpPr>
            <a:spLocks noChangeArrowheads="1"/>
          </p:cNvSpPr>
          <p:nvPr/>
        </p:nvSpPr>
        <p:spPr bwMode="auto">
          <a:xfrm>
            <a:off x="5077885" y="8295218"/>
            <a:ext cx="113876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64611" rIns="0" bIns="0"/>
          <a:lstStyle>
            <a:lvl1pPr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ru-RU" altLang="ru-RU" sz="2133">
              <a:solidFill>
                <a:srgbClr val="000000"/>
              </a:solidFill>
            </a:endParaRPr>
          </a:p>
        </p:txBody>
      </p:sp>
      <p:sp>
        <p:nvSpPr>
          <p:cNvPr id="14339" name="Прямоугольник 148"/>
          <p:cNvSpPr>
            <a:spLocks noChangeArrowheads="1"/>
          </p:cNvSpPr>
          <p:nvPr/>
        </p:nvSpPr>
        <p:spPr bwMode="auto">
          <a:xfrm>
            <a:off x="9184218" y="8307917"/>
            <a:ext cx="1136649" cy="370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64611" rIns="0" bIns="0"/>
          <a:lstStyle>
            <a:lvl1pPr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ru-RU" altLang="ru-RU" sz="2133">
              <a:solidFill>
                <a:srgbClr val="000000"/>
              </a:solidFill>
            </a:endParaRPr>
          </a:p>
        </p:txBody>
      </p:sp>
      <p:sp>
        <p:nvSpPr>
          <p:cNvPr id="14340" name="Прямоугольник 148"/>
          <p:cNvSpPr>
            <a:spLocks noChangeArrowheads="1"/>
          </p:cNvSpPr>
          <p:nvPr/>
        </p:nvSpPr>
        <p:spPr bwMode="auto">
          <a:xfrm>
            <a:off x="5287434" y="8326968"/>
            <a:ext cx="1138767" cy="370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64611" rIns="0" bIns="0"/>
          <a:lstStyle>
            <a:lvl1pPr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ru-RU" altLang="ru-RU" sz="2133">
              <a:solidFill>
                <a:srgbClr val="000000"/>
              </a:solidFill>
            </a:endParaRPr>
          </a:p>
        </p:txBody>
      </p:sp>
      <p:sp>
        <p:nvSpPr>
          <p:cNvPr id="14341" name="Прямоугольник 148"/>
          <p:cNvSpPr>
            <a:spLocks noChangeArrowheads="1"/>
          </p:cNvSpPr>
          <p:nvPr/>
        </p:nvSpPr>
        <p:spPr bwMode="auto">
          <a:xfrm>
            <a:off x="7209367" y="8316384"/>
            <a:ext cx="1138767" cy="370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64611" rIns="0" bIns="0"/>
          <a:lstStyle>
            <a:lvl1pPr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ru-RU" altLang="ru-RU" sz="2133">
              <a:solidFill>
                <a:srgbClr val="000000"/>
              </a:solidFill>
            </a:endParaRPr>
          </a:p>
        </p:txBody>
      </p:sp>
      <p:sp>
        <p:nvSpPr>
          <p:cNvPr id="14342" name="Прямоугольник 148"/>
          <p:cNvSpPr>
            <a:spLocks noChangeArrowheads="1"/>
          </p:cNvSpPr>
          <p:nvPr/>
        </p:nvSpPr>
        <p:spPr bwMode="auto">
          <a:xfrm>
            <a:off x="9290051" y="8326968"/>
            <a:ext cx="1138767" cy="370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64611" rIns="0" bIns="0"/>
          <a:lstStyle>
            <a:lvl1pPr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ru-RU" altLang="ru-RU" sz="2133">
              <a:solidFill>
                <a:srgbClr val="000000"/>
              </a:solidFill>
            </a:endParaRPr>
          </a:p>
        </p:txBody>
      </p:sp>
      <p:sp>
        <p:nvSpPr>
          <p:cNvPr id="14343" name="Прямоугольник 148"/>
          <p:cNvSpPr>
            <a:spLocks noChangeArrowheads="1"/>
          </p:cNvSpPr>
          <p:nvPr/>
        </p:nvSpPr>
        <p:spPr bwMode="auto">
          <a:xfrm>
            <a:off x="11372851" y="8307917"/>
            <a:ext cx="1138767" cy="370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64611" rIns="0" bIns="0"/>
          <a:lstStyle>
            <a:lvl1pPr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12001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1200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ru-RU" altLang="ru-RU" sz="2133">
              <a:solidFill>
                <a:srgbClr val="000000"/>
              </a:solidFill>
            </a:endParaRPr>
          </a:p>
        </p:txBody>
      </p:sp>
      <p:sp>
        <p:nvSpPr>
          <p:cNvPr id="14354" name="TextBox 4"/>
          <p:cNvSpPr txBox="1">
            <a:spLocks noChangeArrowheads="1"/>
          </p:cNvSpPr>
          <p:nvPr/>
        </p:nvSpPr>
        <p:spPr bwMode="auto">
          <a:xfrm>
            <a:off x="1585007" y="2270493"/>
            <a:ext cx="1344083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133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endParaRPr lang="ru-RU" altLang="ru-RU" sz="2133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55" name="TextBox 42"/>
          <p:cNvSpPr txBox="1">
            <a:spLocks noChangeArrowheads="1"/>
          </p:cNvSpPr>
          <p:nvPr/>
        </p:nvSpPr>
        <p:spPr bwMode="auto">
          <a:xfrm>
            <a:off x="9648825" y="2270495"/>
            <a:ext cx="1344083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1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1083135" y="5858295"/>
            <a:ext cx="6897645" cy="2870839"/>
            <a:chOff x="611061" y="4586907"/>
            <a:chExt cx="5173234" cy="2090484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611061" y="4631314"/>
              <a:ext cx="212033" cy="208256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625275">
                <a:defRPr/>
              </a:pPr>
              <a:endParaRPr lang="ru-RU" sz="3200" dirty="0">
                <a:solidFill>
                  <a:srgbClr val="002060"/>
                </a:solidFill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611064" y="5114239"/>
              <a:ext cx="212033" cy="208256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625275">
                <a:defRPr/>
              </a:pPr>
              <a:endParaRPr lang="ru-RU" sz="3200" dirty="0">
                <a:solidFill>
                  <a:srgbClr val="002060"/>
                </a:solidFill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617579" y="5756539"/>
              <a:ext cx="212033" cy="19547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625275">
                <a:defRPr/>
              </a:pPr>
              <a:endParaRPr lang="ru-RU" sz="3200" dirty="0">
                <a:solidFill>
                  <a:srgbClr val="002060"/>
                </a:solidFill>
              </a:endParaRPr>
            </a:p>
          </p:txBody>
        </p:sp>
        <p:sp>
          <p:nvSpPr>
            <p:cNvPr id="46" name="Прямоугольник 5"/>
            <p:cNvSpPr>
              <a:spLocks noChangeArrowheads="1"/>
            </p:cNvSpPr>
            <p:nvPr/>
          </p:nvSpPr>
          <p:spPr bwMode="auto">
            <a:xfrm>
              <a:off x="1081365" y="4586907"/>
              <a:ext cx="3180494" cy="2847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just" defTabSz="1625275">
                <a:spcBef>
                  <a:spcPct val="0"/>
                </a:spcBef>
                <a:buNone/>
              </a:pPr>
              <a:r>
                <a:rPr kumimoji="0" lang="ru-RU" altLang="ru-RU" sz="1867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Приобретение работникам СИЗ</a:t>
              </a:r>
              <a:endParaRPr kumimoji="0" lang="ru-RU" altLang="ru-RU" sz="1867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Прямоугольник 43"/>
            <p:cNvSpPr>
              <a:spLocks noChangeArrowheads="1"/>
            </p:cNvSpPr>
            <p:nvPr/>
          </p:nvSpPr>
          <p:spPr bwMode="auto">
            <a:xfrm>
              <a:off x="1079456" y="4972353"/>
              <a:ext cx="4704839" cy="715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just" defTabSz="1625275">
                <a:spcBef>
                  <a:spcPct val="0"/>
                </a:spcBef>
                <a:buNone/>
              </a:pPr>
              <a:r>
                <a:rPr kumimoji="0" lang="ru-RU" altLang="ru-RU" sz="1867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Проведение обязательных ПМО работников, занятых на работах с вредными и (или) опасными производственными факторами </a:t>
              </a:r>
            </a:p>
          </p:txBody>
        </p:sp>
        <p:sp>
          <p:nvSpPr>
            <p:cNvPr id="48" name="Прямоугольник 44"/>
            <p:cNvSpPr>
              <a:spLocks noChangeArrowheads="1"/>
            </p:cNvSpPr>
            <p:nvPr/>
          </p:nvSpPr>
          <p:spPr bwMode="auto">
            <a:xfrm>
              <a:off x="1079456" y="6177158"/>
              <a:ext cx="4702930" cy="500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just" defTabSz="1625275">
                <a:spcBef>
                  <a:spcPct val="0"/>
                </a:spcBef>
                <a:buNone/>
              </a:pPr>
              <a:r>
                <a:rPr kumimoji="0" lang="ru-RU" altLang="ru-RU" sz="1867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 работников, занятых на работах с вредными и (или) опасными производственными факторами</a:t>
              </a: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611062" y="6243194"/>
              <a:ext cx="212033" cy="208256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625275">
                <a:defRPr/>
              </a:pPr>
              <a:endParaRPr lang="ru-RU" sz="3200" dirty="0">
                <a:solidFill>
                  <a:srgbClr val="002060"/>
                </a:solidFill>
              </a:endParaRPr>
            </a:p>
          </p:txBody>
        </p:sp>
        <p:sp>
          <p:nvSpPr>
            <p:cNvPr id="50" name="Прямоугольник 44"/>
            <p:cNvSpPr>
              <a:spLocks noChangeArrowheads="1"/>
            </p:cNvSpPr>
            <p:nvPr/>
          </p:nvSpPr>
          <p:spPr bwMode="auto">
            <a:xfrm>
              <a:off x="1079456" y="5692414"/>
              <a:ext cx="4702930" cy="2847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just" defTabSz="1625275">
                <a:spcBef>
                  <a:spcPct val="0"/>
                </a:spcBef>
                <a:buNone/>
              </a:pPr>
              <a:r>
                <a:rPr kumimoji="0" lang="ru-RU" altLang="ru-RU" sz="1867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 предпенсионеров</a:t>
              </a:r>
            </a:p>
          </p:txBody>
        </p:sp>
      </p:grpSp>
      <p:sp>
        <p:nvSpPr>
          <p:cNvPr id="51" name="Прямоугольник 50"/>
          <p:cNvSpPr/>
          <p:nvPr/>
        </p:nvSpPr>
        <p:spPr>
          <a:xfrm>
            <a:off x="8506773" y="7774531"/>
            <a:ext cx="282712" cy="299899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625275">
              <a:defRPr/>
            </a:pP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8506774" y="7287486"/>
            <a:ext cx="282711" cy="26063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625275">
              <a:defRPr/>
            </a:pP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8506772" y="6451175"/>
            <a:ext cx="282712" cy="27131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625275">
              <a:defRPr/>
            </a:pP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54" name="Прямоугольник 45"/>
          <p:cNvSpPr>
            <a:spLocks noChangeArrowheads="1"/>
          </p:cNvSpPr>
          <p:nvPr/>
        </p:nvSpPr>
        <p:spPr bwMode="auto">
          <a:xfrm>
            <a:off x="9078346" y="6212688"/>
            <a:ext cx="6270573" cy="9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defTabSz="1625275">
              <a:spcBef>
                <a:spcPct val="0"/>
              </a:spcBef>
              <a:buNone/>
            </a:pPr>
            <a:r>
              <a:rPr kumimoji="0" lang="ru-RU" altLang="ru-RU" sz="1867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отдельных приборов предназначенных для обеспечения безопасности работников и (или) контроля за безопасным ведением работ</a:t>
            </a:r>
          </a:p>
        </p:txBody>
      </p:sp>
      <p:sp>
        <p:nvSpPr>
          <p:cNvPr id="55" name="Прямоугольник 46"/>
          <p:cNvSpPr>
            <a:spLocks noChangeArrowheads="1"/>
          </p:cNvSpPr>
          <p:nvPr/>
        </p:nvSpPr>
        <p:spPr bwMode="auto">
          <a:xfrm>
            <a:off x="9058238" y="7219885"/>
            <a:ext cx="7310965" cy="379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defTabSz="1625275">
              <a:spcBef>
                <a:spcPct val="0"/>
              </a:spcBef>
              <a:buNone/>
            </a:pPr>
            <a:r>
              <a:rPr kumimoji="0" lang="ru-RU" altLang="ru-RU" sz="1867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специальной оценки условий труда (СОУТ)</a:t>
            </a:r>
          </a:p>
        </p:txBody>
      </p:sp>
      <p:sp>
        <p:nvSpPr>
          <p:cNvPr id="56" name="Прямоугольник 47"/>
          <p:cNvSpPr>
            <a:spLocks noChangeArrowheads="1"/>
          </p:cNvSpPr>
          <p:nvPr/>
        </p:nvSpPr>
        <p:spPr bwMode="auto">
          <a:xfrm>
            <a:off x="9058238" y="7599423"/>
            <a:ext cx="6247737" cy="9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defTabSz="1625275">
              <a:spcBef>
                <a:spcPct val="0"/>
              </a:spcBef>
              <a:buNone/>
            </a:pPr>
            <a:r>
              <a:rPr kumimoji="0" lang="ru-RU" altLang="ru-RU" sz="1867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(лечебно-профилактическое питание, аптечки, обучение по охране труда, тахограф, алкотестер, алкометр)</a:t>
            </a:r>
          </a:p>
        </p:txBody>
      </p:sp>
      <p:sp>
        <p:nvSpPr>
          <p:cNvPr id="57" name="Прямоугольник 5"/>
          <p:cNvSpPr>
            <a:spLocks noChangeArrowheads="1"/>
          </p:cNvSpPr>
          <p:nvPr/>
        </p:nvSpPr>
        <p:spPr bwMode="auto">
          <a:xfrm>
            <a:off x="9058238" y="8446373"/>
            <a:ext cx="7164841" cy="379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defTabSz="1625275">
              <a:spcBef>
                <a:spcPct val="0"/>
              </a:spcBef>
              <a:buNone/>
            </a:pPr>
            <a:r>
              <a:rPr kumimoji="0" lang="ru-RU" altLang="ru-RU" sz="1867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по охране труда</a:t>
            </a:r>
            <a:endParaRPr kumimoji="0" lang="ru-RU" altLang="ru-RU" sz="1867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8506774" y="8527241"/>
            <a:ext cx="282711" cy="277675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625275">
              <a:defRPr/>
            </a:pPr>
            <a:endParaRPr lang="ru-RU" sz="3200" dirty="0">
              <a:solidFill>
                <a:srgbClr val="002060"/>
              </a:solidFill>
            </a:endParaRPr>
          </a:p>
        </p:txBody>
      </p:sp>
      <p:grpSp>
        <p:nvGrpSpPr>
          <p:cNvPr id="59" name="Группа 16"/>
          <p:cNvGrpSpPr>
            <a:grpSpLocks/>
          </p:cNvGrpSpPr>
          <p:nvPr/>
        </p:nvGrpSpPr>
        <p:grpSpPr bwMode="auto">
          <a:xfrm>
            <a:off x="161232" y="260290"/>
            <a:ext cx="16094768" cy="970528"/>
            <a:chOff x="0" y="142149"/>
            <a:chExt cx="9144000" cy="550001"/>
          </a:xfrm>
        </p:grpSpPr>
        <p:sp>
          <p:nvSpPr>
            <p:cNvPr id="60" name="Line 16"/>
            <p:cNvSpPr>
              <a:spLocks noChangeShapeType="1"/>
            </p:cNvSpPr>
            <p:nvPr/>
          </p:nvSpPr>
          <p:spPr bwMode="auto">
            <a:xfrm>
              <a:off x="0" y="622300"/>
              <a:ext cx="9144000" cy="0"/>
            </a:xfrm>
            <a:prstGeom prst="line">
              <a:avLst/>
            </a:prstGeom>
            <a:noFill/>
            <a:ln w="19050">
              <a:solidFill>
                <a:srgbClr val="7AA5D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defTabSz="1625275"/>
              <a:endParaRPr lang="ru-RU" sz="3200" dirty="0">
                <a:solidFill>
                  <a:srgbClr val="000000"/>
                </a:solidFill>
              </a:endParaRPr>
            </a:p>
          </p:txBody>
        </p:sp>
        <p:sp>
          <p:nvSpPr>
            <p:cNvPr id="61" name="Line 16"/>
            <p:cNvSpPr>
              <a:spLocks noChangeShapeType="1"/>
            </p:cNvSpPr>
            <p:nvPr/>
          </p:nvSpPr>
          <p:spPr bwMode="auto">
            <a:xfrm>
              <a:off x="0" y="692150"/>
              <a:ext cx="9144000" cy="0"/>
            </a:xfrm>
            <a:prstGeom prst="line">
              <a:avLst/>
            </a:prstGeom>
            <a:noFill/>
            <a:ln w="19050">
              <a:solidFill>
                <a:srgbClr val="7AA5D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defTabSz="1625275"/>
              <a:endParaRPr lang="ru-RU" sz="3200" dirty="0">
                <a:solidFill>
                  <a:srgbClr val="000000"/>
                </a:solidFill>
              </a:endParaRPr>
            </a:p>
          </p:txBody>
        </p:sp>
        <p:sp>
          <p:nvSpPr>
            <p:cNvPr id="64" name="Rectangle 3"/>
            <p:cNvSpPr>
              <a:spLocks noChangeArrowheads="1"/>
            </p:cNvSpPr>
            <p:nvPr/>
          </p:nvSpPr>
          <p:spPr bwMode="auto">
            <a:xfrm>
              <a:off x="777874" y="142149"/>
              <a:ext cx="7588250" cy="446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0000" tIns="62400" rIns="120000" bIns="62400" anchor="ctr"/>
            <a:lstStyle>
              <a:lvl1pPr defTabSz="449263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912813" algn="l"/>
                  <a:tab pos="1827213" algn="l"/>
                  <a:tab pos="2741613" algn="l"/>
                  <a:tab pos="3656013" algn="l"/>
                  <a:tab pos="4570413" algn="l"/>
                  <a:tab pos="5484813" algn="l"/>
                  <a:tab pos="6399213" algn="l"/>
                  <a:tab pos="7313613" algn="l"/>
                  <a:tab pos="8228013" algn="l"/>
                  <a:tab pos="9142413" algn="l"/>
                  <a:tab pos="10056813" algn="l"/>
                </a:tabLst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defTabSz="449263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912813" algn="l"/>
                  <a:tab pos="1827213" algn="l"/>
                  <a:tab pos="2741613" algn="l"/>
                  <a:tab pos="3656013" algn="l"/>
                  <a:tab pos="4570413" algn="l"/>
                  <a:tab pos="5484813" algn="l"/>
                  <a:tab pos="6399213" algn="l"/>
                  <a:tab pos="7313613" algn="l"/>
                  <a:tab pos="8228013" algn="l"/>
                  <a:tab pos="9142413" algn="l"/>
                  <a:tab pos="10056813" algn="l"/>
                </a:tabLst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defTabSz="449263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912813" algn="l"/>
                  <a:tab pos="1827213" algn="l"/>
                  <a:tab pos="2741613" algn="l"/>
                  <a:tab pos="3656013" algn="l"/>
                  <a:tab pos="4570413" algn="l"/>
                  <a:tab pos="5484813" algn="l"/>
                  <a:tab pos="6399213" algn="l"/>
                  <a:tab pos="7313613" algn="l"/>
                  <a:tab pos="8228013" algn="l"/>
                  <a:tab pos="9142413" algn="l"/>
                  <a:tab pos="10056813" algn="l"/>
                </a:tabLst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defTabSz="449263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912813" algn="l"/>
                  <a:tab pos="1827213" algn="l"/>
                  <a:tab pos="2741613" algn="l"/>
                  <a:tab pos="3656013" algn="l"/>
                  <a:tab pos="4570413" algn="l"/>
                  <a:tab pos="5484813" algn="l"/>
                  <a:tab pos="6399213" algn="l"/>
                  <a:tab pos="7313613" algn="l"/>
                  <a:tab pos="8228013" algn="l"/>
                  <a:tab pos="9142413" algn="l"/>
                  <a:tab pos="10056813" algn="l"/>
                </a:tabLst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defTabSz="449263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912813" algn="l"/>
                  <a:tab pos="1827213" algn="l"/>
                  <a:tab pos="2741613" algn="l"/>
                  <a:tab pos="3656013" algn="l"/>
                  <a:tab pos="4570413" algn="l"/>
                  <a:tab pos="5484813" algn="l"/>
                  <a:tab pos="6399213" algn="l"/>
                  <a:tab pos="7313613" algn="l"/>
                  <a:tab pos="8228013" algn="l"/>
                  <a:tab pos="9142413" algn="l"/>
                  <a:tab pos="10056813" algn="l"/>
                </a:tabLst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912813" algn="l"/>
                  <a:tab pos="1827213" algn="l"/>
                  <a:tab pos="2741613" algn="l"/>
                  <a:tab pos="3656013" algn="l"/>
                  <a:tab pos="4570413" algn="l"/>
                  <a:tab pos="5484813" algn="l"/>
                  <a:tab pos="6399213" algn="l"/>
                  <a:tab pos="7313613" algn="l"/>
                  <a:tab pos="8228013" algn="l"/>
                  <a:tab pos="9142413" algn="l"/>
                  <a:tab pos="10056813" algn="l"/>
                </a:tabLst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912813" algn="l"/>
                  <a:tab pos="1827213" algn="l"/>
                  <a:tab pos="2741613" algn="l"/>
                  <a:tab pos="3656013" algn="l"/>
                  <a:tab pos="4570413" algn="l"/>
                  <a:tab pos="5484813" algn="l"/>
                  <a:tab pos="6399213" algn="l"/>
                  <a:tab pos="7313613" algn="l"/>
                  <a:tab pos="8228013" algn="l"/>
                  <a:tab pos="9142413" algn="l"/>
                  <a:tab pos="10056813" algn="l"/>
                </a:tabLst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912813" algn="l"/>
                  <a:tab pos="1827213" algn="l"/>
                  <a:tab pos="2741613" algn="l"/>
                  <a:tab pos="3656013" algn="l"/>
                  <a:tab pos="4570413" algn="l"/>
                  <a:tab pos="5484813" algn="l"/>
                  <a:tab pos="6399213" algn="l"/>
                  <a:tab pos="7313613" algn="l"/>
                  <a:tab pos="8228013" algn="l"/>
                  <a:tab pos="9142413" algn="l"/>
                  <a:tab pos="10056813" algn="l"/>
                </a:tabLst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912813" algn="l"/>
                  <a:tab pos="1827213" algn="l"/>
                  <a:tab pos="2741613" algn="l"/>
                  <a:tab pos="3656013" algn="l"/>
                  <a:tab pos="4570413" algn="l"/>
                  <a:tab pos="5484813" algn="l"/>
                  <a:tab pos="6399213" algn="l"/>
                  <a:tab pos="7313613" algn="l"/>
                  <a:tab pos="8228013" algn="l"/>
                  <a:tab pos="9142413" algn="l"/>
                  <a:tab pos="10056813" algn="l"/>
                </a:tabLst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kumimoji="0" lang="ru-RU" altLang="ru-RU" sz="2133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8" name="Рисунок 37" descr="9d2858effda2b727e03d85f8bad92e7b"/>
          <p:cNvPicPr/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097" y="53239"/>
            <a:ext cx="1787004" cy="1143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9" name="Диаграмма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925010648"/>
              </p:ext>
            </p:extLst>
          </p:nvPr>
        </p:nvGraphicFramePr>
        <p:xfrm>
          <a:off x="8789484" y="1412477"/>
          <a:ext cx="7072816" cy="4437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2" name="Диаграмма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997287782"/>
              </p:ext>
            </p:extLst>
          </p:nvPr>
        </p:nvGraphicFramePr>
        <p:xfrm>
          <a:off x="1268388" y="1413322"/>
          <a:ext cx="6864299" cy="4832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439368" y="135681"/>
            <a:ext cx="13177463" cy="822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 smtClean="0">
                <a:solidFill>
                  <a:schemeClr val="tx2"/>
                </a:solidFill>
                <a:latin typeface="Arial Narrow"/>
                <a:cs typeface="Arial Narrow"/>
              </a:rPr>
              <a:t>ФИНАНСОВОЕ ОБЕСПЕЧЕНИ ПРЕДУПРЕДТЕЛЬНЫХ </a:t>
            </a:r>
            <a:r>
              <a:rPr lang="ru-RU" sz="3000" dirty="0">
                <a:solidFill>
                  <a:schemeClr val="tx2"/>
                </a:solidFill>
                <a:latin typeface="Arial Narrow"/>
                <a:cs typeface="Arial Narrow"/>
              </a:rPr>
              <a:t>МЕР </a:t>
            </a:r>
            <a:endParaRPr lang="ru-RU" sz="3000" dirty="0" smtClean="0">
              <a:solidFill>
                <a:schemeClr val="tx2"/>
              </a:solidFill>
              <a:latin typeface="Arial Narrow"/>
              <a:cs typeface="Arial Narrow"/>
            </a:endParaRPr>
          </a:p>
          <a:p>
            <a:pPr algn="ctr"/>
            <a:r>
              <a:rPr lang="ru-RU" sz="3000" dirty="0" smtClean="0">
                <a:solidFill>
                  <a:schemeClr val="tx2"/>
                </a:solidFill>
                <a:latin typeface="Arial Narrow"/>
                <a:cs typeface="Arial Narrow"/>
              </a:rPr>
              <a:t>2023- 2024 </a:t>
            </a:r>
            <a:r>
              <a:rPr lang="ru-RU" sz="3000" dirty="0" err="1" smtClean="0">
                <a:solidFill>
                  <a:schemeClr val="tx2"/>
                </a:solidFill>
                <a:latin typeface="Arial Narrow"/>
                <a:cs typeface="Arial Narrow"/>
              </a:rPr>
              <a:t>г.г</a:t>
            </a:r>
            <a:r>
              <a:rPr lang="ru-RU" sz="3000" dirty="0" smtClean="0">
                <a:solidFill>
                  <a:schemeClr val="tx2"/>
                </a:solidFill>
                <a:latin typeface="Arial Narrow"/>
                <a:cs typeface="Arial Narrow"/>
              </a:rPr>
              <a:t>. .(млн. руб.)</a:t>
            </a:r>
            <a:endParaRPr lang="ru-RU" sz="3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78175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bject 2">
            <a:extLst>
              <a:ext uri="{FF2B5EF4-FFF2-40B4-BE49-F238E27FC236}">
                <a16:creationId xmlns="" xmlns:a16="http://schemas.microsoft.com/office/drawing/2014/main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3">
            <a:extLst>
              <a:ext uri="{FF2B5EF4-FFF2-40B4-BE49-F238E27FC236}">
                <a16:creationId xmlns="" xmlns:a16="http://schemas.microsoft.com/office/drawing/2014/main" id="{15F52F0A-EB77-A447-95EC-4D62FD0E39A7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6" name="Group 65">
            <a:extLst>
              <a:ext uri="{FF2B5EF4-FFF2-40B4-BE49-F238E27FC236}">
                <a16:creationId xmlns="" xmlns:a16="http://schemas.microsoft.com/office/drawing/2014/main" id="{33982F21-0859-9B44-855C-5B26EA6C1F62}"/>
              </a:ext>
            </a:extLst>
          </p:cNvPr>
          <p:cNvGrpSpPr/>
          <p:nvPr/>
        </p:nvGrpSpPr>
        <p:grpSpPr>
          <a:xfrm>
            <a:off x="634994" y="480009"/>
            <a:ext cx="914452" cy="1075526"/>
            <a:chOff x="634994" y="480009"/>
            <a:chExt cx="914452" cy="1075526"/>
          </a:xfrm>
        </p:grpSpPr>
        <p:pic>
          <p:nvPicPr>
            <p:cNvPr id="67" name="object 5">
              <a:extLst>
                <a:ext uri="{FF2B5EF4-FFF2-40B4-BE49-F238E27FC236}">
                  <a16:creationId xmlns="" xmlns:a16="http://schemas.microsoft.com/office/drawing/2014/main" id="{EA677D68-D9AD-D241-89DC-AFC808C9DA78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68" name="object 6">
              <a:extLst>
                <a:ext uri="{FF2B5EF4-FFF2-40B4-BE49-F238E27FC236}">
                  <a16:creationId xmlns="" xmlns:a16="http://schemas.microsoft.com/office/drawing/2014/main" id="{D0429967-809E-794B-8218-D9FC82CAFF4D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69" name="object 7">
              <a:extLst>
                <a:ext uri="{FF2B5EF4-FFF2-40B4-BE49-F238E27FC236}">
                  <a16:creationId xmlns="" xmlns:a16="http://schemas.microsoft.com/office/drawing/2014/main" id="{3A3C9FCB-3070-444D-AF50-07C9633B4340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8">
              <a:extLst>
                <a:ext uri="{FF2B5EF4-FFF2-40B4-BE49-F238E27FC236}">
                  <a16:creationId xmlns="" xmlns:a16="http://schemas.microsoft.com/office/drawing/2014/main" id="{B4C3945C-AB83-314D-A571-024552EF7139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71" name="object 9">
              <a:extLst>
                <a:ext uri="{FF2B5EF4-FFF2-40B4-BE49-F238E27FC236}">
                  <a16:creationId xmlns="" xmlns:a16="http://schemas.microsoft.com/office/drawing/2014/main" id="{6F5775BB-9016-7A4F-AC9C-8B0D07ACBF4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72" name="object 10">
              <a:extLst>
                <a:ext uri="{FF2B5EF4-FFF2-40B4-BE49-F238E27FC236}">
                  <a16:creationId xmlns="" xmlns:a16="http://schemas.microsoft.com/office/drawing/2014/main" id="{CCA0C706-F58C-CA4A-AEB1-2D69A0ABABEF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11">
              <a:extLst>
                <a:ext uri="{FF2B5EF4-FFF2-40B4-BE49-F238E27FC236}">
                  <a16:creationId xmlns="" xmlns:a16="http://schemas.microsoft.com/office/drawing/2014/main" id="{D40A0BB1-D79F-D14F-AC7B-E04B61B07E58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74" name="object 12">
              <a:extLst>
                <a:ext uri="{FF2B5EF4-FFF2-40B4-BE49-F238E27FC236}">
                  <a16:creationId xmlns="" xmlns:a16="http://schemas.microsoft.com/office/drawing/2014/main" id="{545EBF59-71AF-3341-9903-D4AEA1C0E7B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75" name="object 13">
              <a:extLst>
                <a:ext uri="{FF2B5EF4-FFF2-40B4-BE49-F238E27FC236}">
                  <a16:creationId xmlns="" xmlns:a16="http://schemas.microsoft.com/office/drawing/2014/main" id="{E0E632B1-FEAF-194A-BDE5-C269C1E38B70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76" name="object 14">
              <a:extLst>
                <a:ext uri="{FF2B5EF4-FFF2-40B4-BE49-F238E27FC236}">
                  <a16:creationId xmlns="" xmlns:a16="http://schemas.microsoft.com/office/drawing/2014/main" id="{C65DA6CA-C5EE-8D48-8AE5-4978D6D2408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77" name="object 15">
              <a:extLst>
                <a:ext uri="{FF2B5EF4-FFF2-40B4-BE49-F238E27FC236}">
                  <a16:creationId xmlns="" xmlns:a16="http://schemas.microsoft.com/office/drawing/2014/main" id="{E2342524-AA5E-A740-B94E-A91251CE66D4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78" name="object 16">
              <a:extLst>
                <a:ext uri="{FF2B5EF4-FFF2-40B4-BE49-F238E27FC236}">
                  <a16:creationId xmlns="" xmlns:a16="http://schemas.microsoft.com/office/drawing/2014/main" id="{C15298E1-3B6F-1D43-A284-DF87826A0D58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9" name="object 17">
              <a:extLst>
                <a:ext uri="{FF2B5EF4-FFF2-40B4-BE49-F238E27FC236}">
                  <a16:creationId xmlns="" xmlns:a16="http://schemas.microsoft.com/office/drawing/2014/main" id="{D112C979-5BB2-0043-9C6C-7C50483BCE9D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80" name="object 18">
            <a:extLst>
              <a:ext uri="{FF2B5EF4-FFF2-40B4-BE49-F238E27FC236}">
                <a16:creationId xmlns="" xmlns:a16="http://schemas.microsoft.com/office/drawing/2014/main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14</a:t>
            </a:fld>
            <a:endParaRPr dirty="0"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780491" y="403427"/>
            <a:ext cx="13974625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3200" b="1" dirty="0">
                <a:latin typeface="Arial Narrow"/>
                <a:cs typeface="Arial Narrow"/>
              </a:rPr>
              <a:t>КОНТАКТЫ </a:t>
            </a:r>
            <a:r>
              <a:rPr lang="ru-RU" sz="3200" b="1" dirty="0" smtClean="0">
                <a:latin typeface="Arial Narrow"/>
                <a:cs typeface="Arial Narrow"/>
              </a:rPr>
              <a:t/>
            </a:r>
            <a:br>
              <a:rPr lang="ru-RU" sz="3200" b="1" dirty="0" smtClean="0">
                <a:latin typeface="Arial Narrow"/>
                <a:cs typeface="Arial Narrow"/>
              </a:rPr>
            </a:br>
            <a:r>
              <a:rPr lang="ru-RU" sz="3200" b="1" dirty="0" smtClean="0">
                <a:latin typeface="Arial Narrow"/>
                <a:cs typeface="Arial Narrow"/>
              </a:rPr>
              <a:t>УПРАВЛЕНИЯ </a:t>
            </a:r>
            <a:r>
              <a:rPr lang="ru-RU" sz="3200" b="1" dirty="0">
                <a:latin typeface="Arial Narrow"/>
                <a:cs typeface="Arial Narrow"/>
              </a:rPr>
              <a:t>ОРГАНИЗАЦИИ СТРАХОВАНИЯ ПРОФЕССИОНАЛЬНЫХ РИСКОВ</a:t>
            </a:r>
          </a:p>
        </p:txBody>
      </p:sp>
      <p:sp>
        <p:nvSpPr>
          <p:cNvPr id="21" name="Прямоугольник 6"/>
          <p:cNvSpPr>
            <a:spLocks noChangeArrowheads="1"/>
          </p:cNvSpPr>
          <p:nvPr/>
        </p:nvSpPr>
        <p:spPr bwMode="auto">
          <a:xfrm>
            <a:off x="3176371" y="2818513"/>
            <a:ext cx="10724756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kumimoji="0" lang="ru-RU" altLang="ru-RU" sz="2080" b="1" u="sng" dirty="0" smtClean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РУКОВОДСТВО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kumimoji="0" lang="ru-RU" altLang="ru-RU" sz="2080" b="1" u="sng" dirty="0" smtClean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Управляющий </a:t>
            </a:r>
            <a:r>
              <a:rPr kumimoji="0" lang="ru-RU" altLang="ru-RU" sz="2080" b="1" dirty="0" smtClean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– </a:t>
            </a:r>
            <a:r>
              <a:rPr kumimoji="0" lang="ru-RU" altLang="ru-RU" sz="2080" b="1" dirty="0" smtClean="0">
                <a:latin typeface="Montserrat-SemiBold"/>
                <a:cs typeface="Times New Roman" panose="02020603050405020304" pitchFamily="18" charset="0"/>
              </a:rPr>
              <a:t>Макаров Алексей Сергеевич</a:t>
            </a:r>
            <a:endParaRPr kumimoji="0" lang="ru-RU" altLang="ru-RU" sz="2080" b="1" u="sng" dirty="0" smtClean="0">
              <a:solidFill>
                <a:schemeClr val="accent1">
                  <a:lumMod val="75000"/>
                </a:schemeClr>
              </a:solidFill>
              <a:latin typeface="Montserrat-SemiBold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kumimoji="0" lang="ru-RU" altLang="ru-RU" sz="2080" b="1" u="sng" dirty="0" smtClean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Заместитель управляющего  - </a:t>
            </a:r>
            <a:r>
              <a:rPr kumimoji="0" lang="ru-RU" altLang="ru-RU" sz="2080" b="1" dirty="0" err="1" smtClean="0">
                <a:latin typeface="Montserrat-SemiBold"/>
                <a:cs typeface="Times New Roman" panose="02020603050405020304" pitchFamily="18" charset="0"/>
              </a:rPr>
              <a:t>Дергаусов</a:t>
            </a:r>
            <a:r>
              <a:rPr kumimoji="0" lang="ru-RU" altLang="ru-RU" sz="2080" b="1" dirty="0" smtClean="0">
                <a:latin typeface="Montserrat-SemiBold"/>
                <a:cs typeface="Times New Roman" panose="02020603050405020304" pitchFamily="18" charset="0"/>
              </a:rPr>
              <a:t> Евгений Евгеньевич</a:t>
            </a:r>
            <a:endParaRPr kumimoji="0" lang="ru-RU" altLang="ru-RU" sz="2080" b="1" dirty="0">
              <a:latin typeface="Montserrat-SemiBold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None/>
              <a:defRPr/>
            </a:pPr>
            <a:r>
              <a:rPr kumimoji="0" lang="ru-RU" altLang="ru-RU" sz="208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Начальник Управления организации страхования профессиональных рисков </a:t>
            </a:r>
            <a:r>
              <a:rPr kumimoji="0" lang="ru-RU" altLang="ru-RU" sz="2080" b="1" dirty="0">
                <a:latin typeface="Montserrat-SemiBold"/>
                <a:cs typeface="Times New Roman" panose="02020603050405020304" pitchFamily="18" charset="0"/>
              </a:rPr>
              <a:t>Якимова Светлана Алексеевна</a:t>
            </a:r>
            <a:r>
              <a:rPr kumimoji="0" lang="ru-RU" altLang="ru-RU" sz="208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 8(3952) 25-96-16</a:t>
            </a:r>
          </a:p>
        </p:txBody>
      </p:sp>
      <p:sp>
        <p:nvSpPr>
          <p:cNvPr id="22" name="Прямоугольник 7"/>
          <p:cNvSpPr>
            <a:spLocks noChangeArrowheads="1"/>
          </p:cNvSpPr>
          <p:nvPr/>
        </p:nvSpPr>
        <p:spPr bwMode="auto">
          <a:xfrm>
            <a:off x="2645934" y="7743276"/>
            <a:ext cx="11362395" cy="452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ru-RU" altLang="ru-RU" sz="2339" b="1" u="sng" dirty="0" smtClean="0">
                <a:solidFill>
                  <a:schemeClr val="accent1">
                    <a:lumMod val="75000"/>
                  </a:schemeClr>
                </a:solidFill>
                <a:latin typeface="Montserrat-Light"/>
                <a:cs typeface="Times New Roman" panose="02020603050405020304" pitchFamily="18" charset="0"/>
              </a:rPr>
              <a:t> </a:t>
            </a:r>
            <a:endParaRPr kumimoji="0" lang="ru-RU" altLang="ru-RU" sz="2339" b="1" u="sng" dirty="0">
              <a:solidFill>
                <a:schemeClr val="accent1">
                  <a:lumMod val="75000"/>
                </a:schemeClr>
              </a:solidFill>
              <a:latin typeface="Montserrat-Light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97839" y="5284418"/>
            <a:ext cx="10275319" cy="2332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584156"/>
            <a:r>
              <a:rPr lang="ru-RU" sz="2080" b="1" i="1" u="sng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ОТДЕЛ </a:t>
            </a:r>
            <a:r>
              <a:rPr lang="ru-RU" sz="2080" b="1" i="1" u="sng" dirty="0" smtClean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расследования и экспертизы страховых случаев</a:t>
            </a:r>
            <a:endParaRPr lang="ru-RU" sz="2080" b="1" i="1" u="sng" dirty="0">
              <a:solidFill>
                <a:schemeClr val="accent1">
                  <a:lumMod val="75000"/>
                </a:schemeClr>
              </a:solidFill>
              <a:latin typeface="Montserrat-SemiBold"/>
              <a:cs typeface="Times New Roman" panose="02020603050405020304" pitchFamily="18" charset="0"/>
            </a:endParaRPr>
          </a:p>
          <a:p>
            <a:pPr algn="ctr" defTabSz="1584156"/>
            <a:r>
              <a:rPr lang="ru-RU" sz="208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Начальник отдела </a:t>
            </a:r>
            <a:r>
              <a:rPr lang="ru-RU" sz="2080" b="1" dirty="0" smtClean="0">
                <a:latin typeface="Montserrat-SemiBold"/>
                <a:cs typeface="Times New Roman" panose="02020603050405020304" pitchFamily="18" charset="0"/>
              </a:rPr>
              <a:t>Исакова Светлана Сергеевна </a:t>
            </a:r>
            <a:r>
              <a:rPr lang="ru-RU" sz="2080" b="1" dirty="0" smtClean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8 </a:t>
            </a:r>
            <a:r>
              <a:rPr lang="ru-RU" sz="208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(3952) </a:t>
            </a:r>
            <a:r>
              <a:rPr lang="ru-RU" altLang="ru-RU" sz="208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25-96-64</a:t>
            </a:r>
          </a:p>
          <a:p>
            <a:pPr lvl="0" algn="ctr" defTabSz="1584156"/>
            <a:r>
              <a:rPr lang="ru-RU" sz="208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Заместитель начальника </a:t>
            </a:r>
            <a:r>
              <a:rPr lang="ru-RU" sz="2080" b="1" dirty="0" smtClean="0">
                <a:latin typeface="Montserrat-SemiBold"/>
                <a:cs typeface="Times New Roman" panose="02020603050405020304" pitchFamily="18" charset="0"/>
              </a:rPr>
              <a:t>Глазкова Людмила Геннадьевна </a:t>
            </a:r>
            <a:r>
              <a:rPr lang="ru-RU" sz="2080" b="1" dirty="0">
                <a:solidFill>
                  <a:srgbClr val="4F81BD">
                    <a:lumMod val="75000"/>
                  </a:srgbClr>
                </a:solidFill>
                <a:latin typeface="Montserrat-SemiBold"/>
                <a:cs typeface="Times New Roman" panose="02020603050405020304" pitchFamily="18" charset="0"/>
              </a:rPr>
              <a:t>8 (3952) </a:t>
            </a:r>
            <a:r>
              <a:rPr lang="ru-RU" altLang="ru-RU" sz="2080" b="1" dirty="0" smtClean="0">
                <a:solidFill>
                  <a:srgbClr val="4F81BD">
                    <a:lumMod val="75000"/>
                  </a:srgbClr>
                </a:solidFill>
                <a:latin typeface="Montserrat-SemiBold"/>
                <a:cs typeface="Times New Roman" panose="02020603050405020304" pitchFamily="18" charset="0"/>
              </a:rPr>
              <a:t>25-96-83</a:t>
            </a:r>
          </a:p>
          <a:p>
            <a:pPr marL="342900" lvl="0" indent="-342900" algn="ctr" defTabSz="1584156">
              <a:buFont typeface="Arial" panose="020B0604020202020204" pitchFamily="34" charset="0"/>
              <a:buChar char="•"/>
            </a:pPr>
            <a:endParaRPr lang="ru-RU" altLang="ru-RU" sz="2080" b="1" dirty="0" smtClean="0">
              <a:solidFill>
                <a:srgbClr val="4F81BD">
                  <a:lumMod val="75000"/>
                </a:srgbClr>
              </a:solidFill>
              <a:latin typeface="Montserrat-SemiBold"/>
              <a:cs typeface="Times New Roman" panose="02020603050405020304" pitchFamily="18" charset="0"/>
            </a:endParaRPr>
          </a:p>
          <a:p>
            <a:pPr marL="342900" lvl="0" indent="-342900" algn="ctr" defTabSz="1584156">
              <a:buFont typeface="Arial" panose="020B0604020202020204" pitchFamily="34" charset="0"/>
              <a:buChar char="•"/>
            </a:pPr>
            <a:r>
              <a:rPr lang="ru-RU" altLang="ru-RU" sz="2080" b="1" dirty="0" smtClean="0">
                <a:solidFill>
                  <a:srgbClr val="4F81BD">
                    <a:lumMod val="75000"/>
                  </a:srgbClr>
                </a:solidFill>
                <a:latin typeface="Montserrat-SemiBold"/>
                <a:cs typeface="Times New Roman" panose="02020603050405020304" pitchFamily="18" charset="0"/>
              </a:rPr>
              <a:t>По вопросам ФОПМ  - </a:t>
            </a:r>
            <a:r>
              <a:rPr lang="ru-RU" sz="2080" b="1" dirty="0" smtClean="0">
                <a:latin typeface="Montserrat-SemiBold"/>
                <a:cs typeface="Times New Roman" panose="02020603050405020304" pitchFamily="18" charset="0"/>
              </a:rPr>
              <a:t>8 </a:t>
            </a:r>
            <a:r>
              <a:rPr lang="ru-RU" sz="2080" b="1" dirty="0">
                <a:latin typeface="Montserrat-SemiBold"/>
                <a:cs typeface="Times New Roman" panose="02020603050405020304" pitchFamily="18" charset="0"/>
              </a:rPr>
              <a:t>(3952) </a:t>
            </a:r>
            <a:r>
              <a:rPr lang="ru-RU" altLang="ru-RU" sz="2080" b="1" dirty="0" smtClean="0">
                <a:latin typeface="Montserrat-SemiBold"/>
                <a:cs typeface="Times New Roman" panose="02020603050405020304" pitchFamily="18" charset="0"/>
              </a:rPr>
              <a:t>25-96-83</a:t>
            </a:r>
          </a:p>
          <a:p>
            <a:pPr marL="371352" indent="-371352" algn="ctr" defTabSz="1584156">
              <a:buFont typeface="Arial" panose="020B0604020202020204" pitchFamily="34" charset="0"/>
              <a:buChar char="•"/>
            </a:pPr>
            <a:r>
              <a:rPr lang="ru-RU" altLang="ru-RU" sz="2080" b="1" dirty="0" smtClean="0">
                <a:solidFill>
                  <a:srgbClr val="4F81BD">
                    <a:lumMod val="75000"/>
                  </a:srgbClr>
                </a:solidFill>
                <a:latin typeface="Montserrat-SemiBold"/>
                <a:cs typeface="Times New Roman" panose="02020603050405020304" pitchFamily="18" charset="0"/>
              </a:rPr>
              <a:t>По </a:t>
            </a:r>
            <a:r>
              <a:rPr lang="ru-RU" altLang="ru-RU" sz="2080" b="1" dirty="0">
                <a:solidFill>
                  <a:srgbClr val="4F81BD">
                    <a:lumMod val="75000"/>
                  </a:srgbClr>
                </a:solidFill>
                <a:latin typeface="Montserrat-SemiBold"/>
                <a:cs typeface="Times New Roman" panose="02020603050405020304" pitchFamily="18" charset="0"/>
              </a:rPr>
              <a:t>вопросам </a:t>
            </a:r>
            <a:r>
              <a:rPr lang="ru-RU" altLang="ru-RU" sz="2080" b="1" dirty="0" smtClean="0">
                <a:solidFill>
                  <a:srgbClr val="4F81BD">
                    <a:lumMod val="75000"/>
                  </a:srgbClr>
                </a:solidFill>
                <a:latin typeface="Montserrat-SemiBold"/>
                <a:cs typeface="Times New Roman" panose="02020603050405020304" pitchFamily="18" charset="0"/>
              </a:rPr>
              <a:t>расследования несчастных случаев </a:t>
            </a:r>
          </a:p>
          <a:p>
            <a:pPr algn="ctr" defTabSz="1584156"/>
            <a:r>
              <a:rPr lang="ru-RU" altLang="ru-RU" sz="2080" b="1" dirty="0" smtClean="0">
                <a:solidFill>
                  <a:srgbClr val="4F81BD">
                    <a:lumMod val="75000"/>
                  </a:srgbClr>
                </a:solidFill>
                <a:latin typeface="Montserrat-SemiBold"/>
                <a:cs typeface="Times New Roman" panose="02020603050405020304" pitchFamily="18" charset="0"/>
              </a:rPr>
              <a:t>на производстве - </a:t>
            </a:r>
            <a:r>
              <a:rPr lang="ru-RU" sz="2080" b="1" dirty="0">
                <a:latin typeface="Montserrat-SemiBold"/>
                <a:cs typeface="Times New Roman" panose="02020603050405020304" pitchFamily="18" charset="0"/>
              </a:rPr>
              <a:t>8 (3952) </a:t>
            </a:r>
            <a:r>
              <a:rPr lang="ru-RU" sz="2080" b="1" dirty="0" smtClean="0">
                <a:latin typeface="Montserrat-SemiBold"/>
                <a:cs typeface="Times New Roman" panose="02020603050405020304" pitchFamily="18" charset="0"/>
              </a:rPr>
              <a:t>269-617</a:t>
            </a:r>
            <a:endParaRPr lang="ru-RU" sz="2080" b="1" dirty="0">
              <a:solidFill>
                <a:schemeClr val="accent1">
                  <a:lumMod val="75000"/>
                </a:schemeClr>
              </a:solidFill>
              <a:latin typeface="Montserrat-SemiBold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9255" y="1963038"/>
            <a:ext cx="15808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584156"/>
            <a:r>
              <a:rPr lang="ru-RU" sz="2080" b="1" dirty="0" smtClean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Сайт</a:t>
            </a:r>
            <a:r>
              <a:rPr lang="ru-RU" sz="208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: </a:t>
            </a:r>
            <a:r>
              <a:rPr lang="en-US" sz="2080" b="1" dirty="0">
                <a:latin typeface="Montserrat-SemiBold"/>
                <a:cs typeface="Times New Roman" panose="02020603050405020304" pitchFamily="18" charset="0"/>
              </a:rPr>
              <a:t>https://sfr.gov.ru/branches/irkutsk/   </a:t>
            </a:r>
            <a:r>
              <a:rPr lang="en-US" sz="208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E-mail</a:t>
            </a:r>
            <a:r>
              <a:rPr lang="ru-RU" sz="208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:</a:t>
            </a:r>
            <a:r>
              <a:rPr lang="en-US" sz="2080" b="1" dirty="0">
                <a:solidFill>
                  <a:schemeClr val="accent1">
                    <a:lumMod val="75000"/>
                  </a:schemeClr>
                </a:solidFill>
                <a:latin typeface="Montserrat-SemiBold"/>
                <a:cs typeface="Times New Roman" panose="02020603050405020304" pitchFamily="18" charset="0"/>
              </a:rPr>
              <a:t> </a:t>
            </a:r>
            <a:r>
              <a:rPr lang="en-US" sz="2400" b="1" dirty="0"/>
              <a:t>osfrirk@38.sfr.gov.ru</a:t>
            </a:r>
            <a:endParaRPr lang="ru-RU" sz="2080" b="1" dirty="0">
              <a:latin typeface="Montserrat-SemiBold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3317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bject 2">
            <a:extLst>
              <a:ext uri="{FF2B5EF4-FFF2-40B4-BE49-F238E27FC236}">
                <a16:creationId xmlns="" xmlns:a16="http://schemas.microsoft.com/office/drawing/2014/main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3">
            <a:extLst>
              <a:ext uri="{FF2B5EF4-FFF2-40B4-BE49-F238E27FC236}">
                <a16:creationId xmlns="" xmlns:a16="http://schemas.microsoft.com/office/drawing/2014/main" id="{15F52F0A-EB77-A447-95EC-4D62FD0E39A7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6" name="Group 65">
            <a:extLst>
              <a:ext uri="{FF2B5EF4-FFF2-40B4-BE49-F238E27FC236}">
                <a16:creationId xmlns="" xmlns:a16="http://schemas.microsoft.com/office/drawing/2014/main" id="{33982F21-0859-9B44-855C-5B26EA6C1F62}"/>
              </a:ext>
            </a:extLst>
          </p:cNvPr>
          <p:cNvGrpSpPr/>
          <p:nvPr/>
        </p:nvGrpSpPr>
        <p:grpSpPr>
          <a:xfrm>
            <a:off x="634994" y="480009"/>
            <a:ext cx="914452" cy="1075526"/>
            <a:chOff x="634994" y="480009"/>
            <a:chExt cx="914452" cy="1075526"/>
          </a:xfrm>
        </p:grpSpPr>
        <p:pic>
          <p:nvPicPr>
            <p:cNvPr id="67" name="object 5">
              <a:extLst>
                <a:ext uri="{FF2B5EF4-FFF2-40B4-BE49-F238E27FC236}">
                  <a16:creationId xmlns="" xmlns:a16="http://schemas.microsoft.com/office/drawing/2014/main" id="{EA677D68-D9AD-D241-89DC-AFC808C9DA78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68" name="object 6">
              <a:extLst>
                <a:ext uri="{FF2B5EF4-FFF2-40B4-BE49-F238E27FC236}">
                  <a16:creationId xmlns="" xmlns:a16="http://schemas.microsoft.com/office/drawing/2014/main" id="{D0429967-809E-794B-8218-D9FC82CAFF4D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69" name="object 7">
              <a:extLst>
                <a:ext uri="{FF2B5EF4-FFF2-40B4-BE49-F238E27FC236}">
                  <a16:creationId xmlns="" xmlns:a16="http://schemas.microsoft.com/office/drawing/2014/main" id="{3A3C9FCB-3070-444D-AF50-07C9633B4340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8">
              <a:extLst>
                <a:ext uri="{FF2B5EF4-FFF2-40B4-BE49-F238E27FC236}">
                  <a16:creationId xmlns="" xmlns:a16="http://schemas.microsoft.com/office/drawing/2014/main" id="{B4C3945C-AB83-314D-A571-024552EF7139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71" name="object 9">
              <a:extLst>
                <a:ext uri="{FF2B5EF4-FFF2-40B4-BE49-F238E27FC236}">
                  <a16:creationId xmlns="" xmlns:a16="http://schemas.microsoft.com/office/drawing/2014/main" id="{6F5775BB-9016-7A4F-AC9C-8B0D07ACBF4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72" name="object 10">
              <a:extLst>
                <a:ext uri="{FF2B5EF4-FFF2-40B4-BE49-F238E27FC236}">
                  <a16:creationId xmlns="" xmlns:a16="http://schemas.microsoft.com/office/drawing/2014/main" id="{CCA0C706-F58C-CA4A-AEB1-2D69A0ABABEF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11">
              <a:extLst>
                <a:ext uri="{FF2B5EF4-FFF2-40B4-BE49-F238E27FC236}">
                  <a16:creationId xmlns="" xmlns:a16="http://schemas.microsoft.com/office/drawing/2014/main" id="{D40A0BB1-D79F-D14F-AC7B-E04B61B07E58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74" name="object 12">
              <a:extLst>
                <a:ext uri="{FF2B5EF4-FFF2-40B4-BE49-F238E27FC236}">
                  <a16:creationId xmlns="" xmlns:a16="http://schemas.microsoft.com/office/drawing/2014/main" id="{545EBF59-71AF-3341-9903-D4AEA1C0E7B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75" name="object 13">
              <a:extLst>
                <a:ext uri="{FF2B5EF4-FFF2-40B4-BE49-F238E27FC236}">
                  <a16:creationId xmlns="" xmlns:a16="http://schemas.microsoft.com/office/drawing/2014/main" id="{E0E632B1-FEAF-194A-BDE5-C269C1E38B70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76" name="object 14">
              <a:extLst>
                <a:ext uri="{FF2B5EF4-FFF2-40B4-BE49-F238E27FC236}">
                  <a16:creationId xmlns="" xmlns:a16="http://schemas.microsoft.com/office/drawing/2014/main" id="{C65DA6CA-C5EE-8D48-8AE5-4978D6D2408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77" name="object 15">
              <a:extLst>
                <a:ext uri="{FF2B5EF4-FFF2-40B4-BE49-F238E27FC236}">
                  <a16:creationId xmlns="" xmlns:a16="http://schemas.microsoft.com/office/drawing/2014/main" id="{E2342524-AA5E-A740-B94E-A91251CE66D4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78" name="object 16">
              <a:extLst>
                <a:ext uri="{FF2B5EF4-FFF2-40B4-BE49-F238E27FC236}">
                  <a16:creationId xmlns="" xmlns:a16="http://schemas.microsoft.com/office/drawing/2014/main" id="{C15298E1-3B6F-1D43-A284-DF87826A0D58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9" name="object 17">
              <a:extLst>
                <a:ext uri="{FF2B5EF4-FFF2-40B4-BE49-F238E27FC236}">
                  <a16:creationId xmlns="" xmlns:a16="http://schemas.microsoft.com/office/drawing/2014/main" id="{D112C979-5BB2-0043-9C6C-7C50483BCE9D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80" name="object 18">
            <a:extLst>
              <a:ext uri="{FF2B5EF4-FFF2-40B4-BE49-F238E27FC236}">
                <a16:creationId xmlns="" xmlns:a16="http://schemas.microsoft.com/office/drawing/2014/main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2</a:t>
            </a:fld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1768628" y="1544223"/>
            <a:ext cx="14124671" cy="59477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100"/>
              </a:spcBef>
              <a:buFont typeface="Courier New" panose="02070309020205020404" pitchFamily="49" charset="0"/>
              <a:buChar char="o"/>
            </a:pPr>
            <a:r>
              <a:rPr lang="ru-RU" sz="3200" b="1" spc="-30" dirty="0" smtClean="0">
                <a:solidFill>
                  <a:srgbClr val="594F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управления профессиональными рисками Фонд наряду со страхователями участвует в </a:t>
            </a:r>
            <a:r>
              <a:rPr lang="ru-RU" sz="3200" b="1" spc="-30" dirty="0" err="1" smtClean="0">
                <a:solidFill>
                  <a:srgbClr val="594F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софинансировании</a:t>
            </a:r>
            <a:r>
              <a:rPr lang="ru-RU" sz="3200" b="1" spc="-30" dirty="0" smtClean="0">
                <a:solidFill>
                  <a:srgbClr val="594F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целого ряда мероприятий, направленных на сокращение производственного травматизма и профессиональной заболеваемости.</a:t>
            </a:r>
          </a:p>
          <a:p>
            <a:pPr marL="355600" indent="-342900" algn="just">
              <a:lnSpc>
                <a:spcPct val="100000"/>
              </a:lnSpc>
              <a:spcBef>
                <a:spcPts val="100"/>
              </a:spcBef>
              <a:buFont typeface="Courier New" panose="02070309020205020404" pitchFamily="49" charset="0"/>
              <a:buChar char="o"/>
            </a:pPr>
            <a:r>
              <a:rPr lang="ru-RU" sz="3200" b="1" spc="-30" dirty="0">
                <a:solidFill>
                  <a:srgbClr val="594F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spc="-30" dirty="0" smtClean="0">
                <a:solidFill>
                  <a:srgbClr val="594F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С 2001 года Фонд принимает </a:t>
            </a:r>
            <a:r>
              <a:rPr lang="ru-RU" sz="3200" b="1" spc="-3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о направлении страхователями до 30 процентов сумм страховых взносов</a:t>
            </a:r>
            <a:r>
              <a:rPr lang="ru-RU" sz="3200" b="1" spc="-30" dirty="0" smtClean="0">
                <a:solidFill>
                  <a:srgbClr val="594F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обязательное социальное страхование от несчастных случаев на производстве и профессиональных заболеваний </a:t>
            </a:r>
            <a:r>
              <a:rPr lang="ru-RU" sz="3200" b="1" spc="-3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финансовое обеспечение предупредительных мер.</a:t>
            </a:r>
          </a:p>
          <a:p>
            <a:pPr marL="355600" indent="-342900" algn="just">
              <a:lnSpc>
                <a:spcPct val="100000"/>
              </a:lnSpc>
              <a:spcBef>
                <a:spcPts val="100"/>
              </a:spcBef>
              <a:buFont typeface="Courier New" panose="02070309020205020404" pitchFamily="49" charset="0"/>
              <a:buChar char="o"/>
            </a:pPr>
            <a:r>
              <a:rPr lang="ru-RU" sz="3200" b="1" spc="-30" dirty="0" smtClean="0">
                <a:solidFill>
                  <a:srgbClr val="594F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Страхователи в рамках утверждённого перечня самостоятельно определяют мероприятия по предупреждению производственного травматизма и профессиональной заболеваемости и по согласованию с Фондом часть сумм страховых взносов направляют на их финансирование</a:t>
            </a:r>
            <a:r>
              <a:rPr lang="ru-RU" sz="2400" spc="-30" dirty="0" smtClean="0">
                <a:solidFill>
                  <a:srgbClr val="594F8C"/>
                </a:solidFill>
                <a:latin typeface="Montserrat"/>
                <a:cs typeface="Montserrat"/>
              </a:rPr>
              <a:t>.</a:t>
            </a:r>
            <a:endParaRPr lang="ru-RU" sz="2400" spc="-30" dirty="0">
              <a:solidFill>
                <a:srgbClr val="594F8C"/>
              </a:solidFill>
              <a:latin typeface="Montserrat"/>
              <a:cs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5067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8600" y="209008"/>
            <a:ext cx="1563536" cy="130294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876257" y="94292"/>
            <a:ext cx="2305879" cy="13029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chemeClr val="accent5">
                    <a:lumMod val="75000"/>
                  </a:schemeClr>
                </a:solidFill>
              </a:rPr>
              <a:t>СОЦИАЛЬНЫЙ </a:t>
            </a:r>
          </a:p>
          <a:p>
            <a:r>
              <a:rPr lang="ru-RU" sz="2400" b="1" dirty="0">
                <a:solidFill>
                  <a:schemeClr val="accent5">
                    <a:lumMod val="75000"/>
                  </a:schemeClr>
                </a:solidFill>
              </a:rPr>
              <a:t>ФОНД РОССИИ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63649" y="3509940"/>
            <a:ext cx="13385800" cy="9950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09585"/>
            <a:r>
              <a:rPr lang="ru-RU" sz="2933" b="1" i="1" dirty="0">
                <a:solidFill>
                  <a:srgbClr val="594F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предельного объема средств, который может быть направлен</a:t>
            </a:r>
            <a:br>
              <a:rPr lang="ru-RU" sz="2933" b="1" i="1" dirty="0">
                <a:solidFill>
                  <a:srgbClr val="594F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933" b="1" i="1" dirty="0">
                <a:solidFill>
                  <a:srgbClr val="594F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финансирование предупредительных мер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86012" y="5400640"/>
            <a:ext cx="2020613" cy="192090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Предельный объем средств на финансирование предупредительных мер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493168" y="5466220"/>
            <a:ext cx="1601057" cy="145586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Взносы «на травматизм»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962651" y="4956222"/>
            <a:ext cx="2456677" cy="270853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Пособие по временной нетрудоспособности в связи с производственным травматизмом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9251356" y="4956221"/>
            <a:ext cx="2456677" cy="270853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</a:t>
            </a:r>
            <a:r>
              <a:rPr 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отпусков на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лечения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проезда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месту лечения и обратно (сверх ежегодно оплачиваемого отпуска) 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2570576" y="4278491"/>
            <a:ext cx="3543299" cy="406399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r>
              <a:rPr lang="ru-RU" altLang="ru-RU" sz="1600" b="1" dirty="0">
                <a:solidFill>
                  <a:srgbClr val="5859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alt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20%                                                  (Объем средств, направляемых на указанные цели, может быть увеличен до 30 процентов сумм страховых взносов, при условии направления страхователем дополнительного объема средств на санаторно-курортное лечение работников не ранее чем за пять лет до достижения ими возраста, дающего право на назначение страховой пенсии по старости в соответствии с пенсионным законодательством)</a:t>
            </a:r>
            <a:endParaRPr lang="ru-RU" sz="1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712202" y="5999027"/>
            <a:ext cx="648252" cy="431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ru-RU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208366" y="5978253"/>
            <a:ext cx="648252" cy="431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ru-RU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525362" y="5978253"/>
            <a:ext cx="648252" cy="431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ru-RU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1887201" y="5999027"/>
            <a:ext cx="514631" cy="41102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ru-RU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228601" y="1465661"/>
            <a:ext cx="15919449" cy="181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indent="482588" algn="just">
              <a:buClr>
                <a:schemeClr val="hlink"/>
              </a:buClr>
              <a:buSzPct val="110000"/>
              <a:defRPr/>
            </a:pPr>
            <a:r>
              <a:rPr lang="ru-RU" altLang="ru-RU" sz="1867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Финансовое обеспечение предупредительных мер </a:t>
            </a:r>
            <a:r>
              <a:rPr lang="ru-RU" altLang="ru-RU" sz="1867" b="1" i="1" dirty="0">
                <a:solidFill>
                  <a:srgbClr val="5859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страхователем </a:t>
            </a:r>
            <a:r>
              <a:rPr lang="ru-RU" altLang="ru-RU" sz="1867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счет собственных средств </a:t>
            </a:r>
            <a:r>
              <a:rPr lang="ru-RU" altLang="ru-RU" sz="1867" b="1" i="1" dirty="0">
                <a:solidFill>
                  <a:srgbClr val="5859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altLang="ru-RU" sz="1867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последующим возмещением произведенных им расходов за счет средств бюджета Фонда в пределах суммы</a:t>
            </a:r>
            <a:r>
              <a:rPr lang="ru-RU" altLang="ru-RU" sz="1867" b="1" i="1" dirty="0">
                <a:solidFill>
                  <a:srgbClr val="5859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согласованной с территориальным органом Фонда на эти цели, но не более суммы страховых взносов на обязательное социальное страхование от несчастных случаев на производстве и профессиональных заболеваний, начисленных страхователем за текущий финансовый год, за вычетом расходов, произведенных в текущем календарном году на выплату пособий по временной нетрудоспособности в связи с несчастными случаями на производстве или профессиональными заболеваниями и на оплату отпуска застрахованного лица (сверх ежегодного оплачиваемого отпуска) на весь период его лечения и проезда к месту лечения и обратно. </a:t>
            </a:r>
          </a:p>
        </p:txBody>
      </p:sp>
      <p:sp>
        <p:nvSpPr>
          <p:cNvPr id="34" name="Правая круглая скобка 33"/>
          <p:cNvSpPr/>
          <p:nvPr/>
        </p:nvSpPr>
        <p:spPr>
          <a:xfrm>
            <a:off x="11700712" y="5067028"/>
            <a:ext cx="147145" cy="2295797"/>
          </a:xfrm>
          <a:prstGeom prst="rightBracket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36" name="Левая круглая скобка 35"/>
          <p:cNvSpPr/>
          <p:nvPr/>
        </p:nvSpPr>
        <p:spPr>
          <a:xfrm>
            <a:off x="3413807" y="5025752"/>
            <a:ext cx="164117" cy="2295797"/>
          </a:xfrm>
          <a:prstGeom prst="leftBracket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xmlns="" val="3242504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bject 2">
            <a:extLst>
              <a:ext uri="{FF2B5EF4-FFF2-40B4-BE49-F238E27FC236}">
                <a16:creationId xmlns="" xmlns:a16="http://schemas.microsoft.com/office/drawing/2014/main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3">
            <a:extLst>
              <a:ext uri="{FF2B5EF4-FFF2-40B4-BE49-F238E27FC236}">
                <a16:creationId xmlns="" xmlns:a16="http://schemas.microsoft.com/office/drawing/2014/main" id="{15F52F0A-EB77-A447-95EC-4D62FD0E39A7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6" name="Group 65">
            <a:extLst>
              <a:ext uri="{FF2B5EF4-FFF2-40B4-BE49-F238E27FC236}">
                <a16:creationId xmlns="" xmlns:a16="http://schemas.microsoft.com/office/drawing/2014/main" id="{33982F21-0859-9B44-855C-5B26EA6C1F62}"/>
              </a:ext>
            </a:extLst>
          </p:cNvPr>
          <p:cNvGrpSpPr/>
          <p:nvPr/>
        </p:nvGrpSpPr>
        <p:grpSpPr>
          <a:xfrm>
            <a:off x="634994" y="480009"/>
            <a:ext cx="914452" cy="1075526"/>
            <a:chOff x="634994" y="480009"/>
            <a:chExt cx="914452" cy="1075526"/>
          </a:xfrm>
        </p:grpSpPr>
        <p:pic>
          <p:nvPicPr>
            <p:cNvPr id="67" name="object 5">
              <a:extLst>
                <a:ext uri="{FF2B5EF4-FFF2-40B4-BE49-F238E27FC236}">
                  <a16:creationId xmlns="" xmlns:a16="http://schemas.microsoft.com/office/drawing/2014/main" id="{EA677D68-D9AD-D241-89DC-AFC808C9DA78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68" name="object 6">
              <a:extLst>
                <a:ext uri="{FF2B5EF4-FFF2-40B4-BE49-F238E27FC236}">
                  <a16:creationId xmlns="" xmlns:a16="http://schemas.microsoft.com/office/drawing/2014/main" id="{D0429967-809E-794B-8218-D9FC82CAFF4D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69" name="object 7">
              <a:extLst>
                <a:ext uri="{FF2B5EF4-FFF2-40B4-BE49-F238E27FC236}">
                  <a16:creationId xmlns="" xmlns:a16="http://schemas.microsoft.com/office/drawing/2014/main" id="{3A3C9FCB-3070-444D-AF50-07C9633B4340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8">
              <a:extLst>
                <a:ext uri="{FF2B5EF4-FFF2-40B4-BE49-F238E27FC236}">
                  <a16:creationId xmlns="" xmlns:a16="http://schemas.microsoft.com/office/drawing/2014/main" id="{B4C3945C-AB83-314D-A571-024552EF7139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71" name="object 9">
              <a:extLst>
                <a:ext uri="{FF2B5EF4-FFF2-40B4-BE49-F238E27FC236}">
                  <a16:creationId xmlns="" xmlns:a16="http://schemas.microsoft.com/office/drawing/2014/main" id="{6F5775BB-9016-7A4F-AC9C-8B0D07ACBF4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72" name="object 10">
              <a:extLst>
                <a:ext uri="{FF2B5EF4-FFF2-40B4-BE49-F238E27FC236}">
                  <a16:creationId xmlns="" xmlns:a16="http://schemas.microsoft.com/office/drawing/2014/main" id="{CCA0C706-F58C-CA4A-AEB1-2D69A0ABABEF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11">
              <a:extLst>
                <a:ext uri="{FF2B5EF4-FFF2-40B4-BE49-F238E27FC236}">
                  <a16:creationId xmlns="" xmlns:a16="http://schemas.microsoft.com/office/drawing/2014/main" id="{D40A0BB1-D79F-D14F-AC7B-E04B61B07E58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74" name="object 12">
              <a:extLst>
                <a:ext uri="{FF2B5EF4-FFF2-40B4-BE49-F238E27FC236}">
                  <a16:creationId xmlns="" xmlns:a16="http://schemas.microsoft.com/office/drawing/2014/main" id="{545EBF59-71AF-3341-9903-D4AEA1C0E7B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75" name="object 13">
              <a:extLst>
                <a:ext uri="{FF2B5EF4-FFF2-40B4-BE49-F238E27FC236}">
                  <a16:creationId xmlns="" xmlns:a16="http://schemas.microsoft.com/office/drawing/2014/main" id="{E0E632B1-FEAF-194A-BDE5-C269C1E38B70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76" name="object 14">
              <a:extLst>
                <a:ext uri="{FF2B5EF4-FFF2-40B4-BE49-F238E27FC236}">
                  <a16:creationId xmlns="" xmlns:a16="http://schemas.microsoft.com/office/drawing/2014/main" id="{C65DA6CA-C5EE-8D48-8AE5-4978D6D2408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77" name="object 15">
              <a:extLst>
                <a:ext uri="{FF2B5EF4-FFF2-40B4-BE49-F238E27FC236}">
                  <a16:creationId xmlns="" xmlns:a16="http://schemas.microsoft.com/office/drawing/2014/main" id="{E2342524-AA5E-A740-B94E-A91251CE66D4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78" name="object 16">
              <a:extLst>
                <a:ext uri="{FF2B5EF4-FFF2-40B4-BE49-F238E27FC236}">
                  <a16:creationId xmlns="" xmlns:a16="http://schemas.microsoft.com/office/drawing/2014/main" id="{C15298E1-3B6F-1D43-A284-DF87826A0D58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9" name="object 17">
              <a:extLst>
                <a:ext uri="{FF2B5EF4-FFF2-40B4-BE49-F238E27FC236}">
                  <a16:creationId xmlns="" xmlns:a16="http://schemas.microsoft.com/office/drawing/2014/main" id="{D112C979-5BB2-0043-9C6C-7C50483BCE9D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80" name="object 18">
            <a:extLst>
              <a:ext uri="{FF2B5EF4-FFF2-40B4-BE49-F238E27FC236}">
                <a16:creationId xmlns="" xmlns:a16="http://schemas.microsoft.com/office/drawing/2014/main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4</a:t>
            </a:fld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1768628" y="1544223"/>
            <a:ext cx="14124671" cy="41011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Courier New" panose="02070309020205020404" pitchFamily="49" charset="0"/>
              <a:buChar char="o"/>
            </a:pPr>
            <a:r>
              <a:rPr lang="ru-RU" sz="2400" b="1" spc="-30" dirty="0">
                <a:solidFill>
                  <a:srgbClr val="FF0000"/>
                </a:solidFill>
                <a:latin typeface="Montserrat"/>
                <a:cs typeface="Montserrat"/>
              </a:rPr>
              <a:t>Приказ </a:t>
            </a:r>
            <a:r>
              <a:rPr lang="ru-RU" sz="2400" b="1" spc="-30" dirty="0" smtClean="0">
                <a:solidFill>
                  <a:srgbClr val="FF0000"/>
                </a:solidFill>
                <a:latin typeface="Montserrat"/>
                <a:cs typeface="Montserrat"/>
              </a:rPr>
              <a:t>Минтруда России от 11 </a:t>
            </a:r>
            <a:r>
              <a:rPr lang="ru-RU" sz="2400" b="1" spc="-30" dirty="0">
                <a:solidFill>
                  <a:srgbClr val="FF0000"/>
                </a:solidFill>
                <a:latin typeface="Montserrat"/>
                <a:cs typeface="Montserrat"/>
              </a:rPr>
              <a:t>июля </a:t>
            </a:r>
            <a:r>
              <a:rPr lang="ru-RU" sz="2400" b="1" spc="-30" dirty="0" smtClean="0">
                <a:solidFill>
                  <a:srgbClr val="FF0000"/>
                </a:solidFill>
                <a:latin typeface="Montserrat"/>
                <a:cs typeface="Montserrat"/>
              </a:rPr>
              <a:t>2024</a:t>
            </a:r>
            <a:r>
              <a:rPr lang="ru-RU" sz="2400" b="1" spc="-30" dirty="0">
                <a:solidFill>
                  <a:srgbClr val="FF0000"/>
                </a:solidFill>
                <a:latin typeface="Montserrat"/>
                <a:cs typeface="Montserrat"/>
              </a:rPr>
              <a:t> г. N </a:t>
            </a:r>
            <a:r>
              <a:rPr lang="ru-RU" sz="2400" b="1" spc="-30" dirty="0" smtClean="0">
                <a:solidFill>
                  <a:srgbClr val="FF0000"/>
                </a:solidFill>
                <a:latin typeface="Montserrat"/>
                <a:cs typeface="Montserrat"/>
              </a:rPr>
              <a:t>347н</a:t>
            </a:r>
            <a:r>
              <a:rPr lang="ru-RU" sz="2400" spc="-30" dirty="0" smtClean="0">
                <a:solidFill>
                  <a:srgbClr val="594F8C"/>
                </a:solidFill>
                <a:latin typeface="Montserrat"/>
                <a:cs typeface="Montserrat"/>
              </a:rPr>
              <a:t> </a:t>
            </a:r>
            <a:r>
              <a:rPr lang="ru-RU" sz="2400" spc="-30" dirty="0">
                <a:solidFill>
                  <a:srgbClr val="594F8C"/>
                </a:solidFill>
                <a:latin typeface="Montserrat"/>
                <a:cs typeface="Montserrat"/>
              </a:rPr>
              <a:t>«Об утверждении Правил финансового обеспечения предупредительных мер по сокращению производственного травматизма и профессиональных заболеваний работников и санаторно-курортного лечения работников, занятых на работах с вредными и (или) опасными производственными факторами» </a:t>
            </a:r>
            <a:endParaRPr lang="ru-RU" sz="2400" spc="-30" dirty="0" smtClean="0">
              <a:solidFill>
                <a:srgbClr val="594F8C"/>
              </a:solidFill>
              <a:latin typeface="Montserrat"/>
              <a:cs typeface="Montserrat"/>
            </a:endParaRP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Courier New" panose="02070309020205020404" pitchFamily="49" charset="0"/>
              <a:buChar char="o"/>
            </a:pPr>
            <a:endParaRPr lang="ru-RU" sz="2400" b="1" spc="-30" dirty="0">
              <a:solidFill>
                <a:srgbClr val="594F8C"/>
              </a:solidFill>
              <a:latin typeface="Montserrat"/>
              <a:cs typeface="Montserrat"/>
            </a:endParaRP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Courier New" panose="02070309020205020404" pitchFamily="49" charset="0"/>
              <a:buChar char="o"/>
            </a:pPr>
            <a:r>
              <a:rPr lang="ru-RU" sz="2400" b="1" spc="-30" dirty="0" smtClean="0">
                <a:solidFill>
                  <a:srgbClr val="FF0000"/>
                </a:solidFill>
                <a:latin typeface="Montserrat"/>
                <a:cs typeface="Montserrat"/>
              </a:rPr>
              <a:t>Приказ </a:t>
            </a:r>
            <a:r>
              <a:rPr lang="ru-RU" sz="2400" b="1" spc="-30" dirty="0">
                <a:solidFill>
                  <a:srgbClr val="FF0000"/>
                </a:solidFill>
                <a:latin typeface="Montserrat"/>
                <a:cs typeface="Montserrat"/>
              </a:rPr>
              <a:t>Фонда социального страхования РФ от 7 мая 2019 г. N 237 </a:t>
            </a:r>
            <a:r>
              <a:rPr lang="ru-RU" sz="2400" spc="-30" dirty="0">
                <a:solidFill>
                  <a:srgbClr val="594F8C"/>
                </a:solidFill>
                <a:latin typeface="Montserrat"/>
                <a:cs typeface="Montserrat"/>
              </a:rPr>
              <a:t>«Об утверждении Административного регламента предоставления Фондом социального страхования Российской Федерации государственной услуги по принятию решения о финансовом обеспечении предупредительных мер по сокращению производственного травматизма и профессиональных заболеваний работников и санаторно-курортного лечения работников, занятых на работах с вредными и (или) опасными производственными факторами</a:t>
            </a:r>
            <a:r>
              <a:rPr lang="ru-RU" sz="2400" spc="-30" dirty="0" smtClean="0">
                <a:solidFill>
                  <a:srgbClr val="594F8C"/>
                </a:solidFill>
                <a:latin typeface="Montserrat"/>
                <a:cs typeface="Montserrat"/>
              </a:rPr>
              <a:t>»</a:t>
            </a:r>
            <a:endParaRPr lang="ru-RU" sz="2400" spc="-30" dirty="0">
              <a:solidFill>
                <a:srgbClr val="594F8C"/>
              </a:solidFill>
              <a:latin typeface="Montserrat"/>
              <a:cs typeface="Montserrat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435299" y="565684"/>
            <a:ext cx="7595234" cy="650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dirty="0">
                <a:latin typeface="Arial Narrow"/>
                <a:cs typeface="Arial Narrow"/>
              </a:rPr>
              <a:t>Нормативные документы</a:t>
            </a:r>
            <a:endParaRPr spc="-5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8498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bject 2">
            <a:extLst>
              <a:ext uri="{FF2B5EF4-FFF2-40B4-BE49-F238E27FC236}">
                <a16:creationId xmlns="" xmlns:a16="http://schemas.microsoft.com/office/drawing/2014/main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3">
            <a:extLst>
              <a:ext uri="{FF2B5EF4-FFF2-40B4-BE49-F238E27FC236}">
                <a16:creationId xmlns="" xmlns:a16="http://schemas.microsoft.com/office/drawing/2014/main" id="{15F52F0A-EB77-A447-95EC-4D62FD0E39A7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6" name="Group 65">
            <a:extLst>
              <a:ext uri="{FF2B5EF4-FFF2-40B4-BE49-F238E27FC236}">
                <a16:creationId xmlns="" xmlns:a16="http://schemas.microsoft.com/office/drawing/2014/main" id="{33982F21-0859-9B44-855C-5B26EA6C1F62}"/>
              </a:ext>
            </a:extLst>
          </p:cNvPr>
          <p:cNvGrpSpPr/>
          <p:nvPr/>
        </p:nvGrpSpPr>
        <p:grpSpPr>
          <a:xfrm>
            <a:off x="634994" y="480009"/>
            <a:ext cx="914452" cy="1075526"/>
            <a:chOff x="634994" y="480009"/>
            <a:chExt cx="914452" cy="1075526"/>
          </a:xfrm>
        </p:grpSpPr>
        <p:pic>
          <p:nvPicPr>
            <p:cNvPr id="67" name="object 5">
              <a:extLst>
                <a:ext uri="{FF2B5EF4-FFF2-40B4-BE49-F238E27FC236}">
                  <a16:creationId xmlns="" xmlns:a16="http://schemas.microsoft.com/office/drawing/2014/main" id="{EA677D68-D9AD-D241-89DC-AFC808C9DA7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68" name="object 6">
              <a:extLst>
                <a:ext uri="{FF2B5EF4-FFF2-40B4-BE49-F238E27FC236}">
                  <a16:creationId xmlns="" xmlns:a16="http://schemas.microsoft.com/office/drawing/2014/main" id="{D0429967-809E-794B-8218-D9FC82CAFF4D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69" name="object 7">
              <a:extLst>
                <a:ext uri="{FF2B5EF4-FFF2-40B4-BE49-F238E27FC236}">
                  <a16:creationId xmlns="" xmlns:a16="http://schemas.microsoft.com/office/drawing/2014/main" id="{3A3C9FCB-3070-444D-AF50-07C9633B4340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8">
              <a:extLst>
                <a:ext uri="{FF2B5EF4-FFF2-40B4-BE49-F238E27FC236}">
                  <a16:creationId xmlns="" xmlns:a16="http://schemas.microsoft.com/office/drawing/2014/main" id="{B4C3945C-AB83-314D-A571-024552EF713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71" name="object 9">
              <a:extLst>
                <a:ext uri="{FF2B5EF4-FFF2-40B4-BE49-F238E27FC236}">
                  <a16:creationId xmlns="" xmlns:a16="http://schemas.microsoft.com/office/drawing/2014/main" id="{6F5775BB-9016-7A4F-AC9C-8B0D07ACBF4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72" name="object 10">
              <a:extLst>
                <a:ext uri="{FF2B5EF4-FFF2-40B4-BE49-F238E27FC236}">
                  <a16:creationId xmlns="" xmlns:a16="http://schemas.microsoft.com/office/drawing/2014/main" id="{CCA0C706-F58C-CA4A-AEB1-2D69A0ABABEF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11">
              <a:extLst>
                <a:ext uri="{FF2B5EF4-FFF2-40B4-BE49-F238E27FC236}">
                  <a16:creationId xmlns="" xmlns:a16="http://schemas.microsoft.com/office/drawing/2014/main" id="{D40A0BB1-D79F-D14F-AC7B-E04B61B07E58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74" name="object 12">
              <a:extLst>
                <a:ext uri="{FF2B5EF4-FFF2-40B4-BE49-F238E27FC236}">
                  <a16:creationId xmlns="" xmlns:a16="http://schemas.microsoft.com/office/drawing/2014/main" id="{545EBF59-71AF-3341-9903-D4AEA1C0E7B1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75" name="object 13">
              <a:extLst>
                <a:ext uri="{FF2B5EF4-FFF2-40B4-BE49-F238E27FC236}">
                  <a16:creationId xmlns="" xmlns:a16="http://schemas.microsoft.com/office/drawing/2014/main" id="{E0E632B1-FEAF-194A-BDE5-C269C1E38B70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76" name="object 14">
              <a:extLst>
                <a:ext uri="{FF2B5EF4-FFF2-40B4-BE49-F238E27FC236}">
                  <a16:creationId xmlns="" xmlns:a16="http://schemas.microsoft.com/office/drawing/2014/main" id="{C65DA6CA-C5EE-8D48-8AE5-4978D6D24086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77" name="object 15">
              <a:extLst>
                <a:ext uri="{FF2B5EF4-FFF2-40B4-BE49-F238E27FC236}">
                  <a16:creationId xmlns="" xmlns:a16="http://schemas.microsoft.com/office/drawing/2014/main" id="{E2342524-AA5E-A740-B94E-A91251CE66D4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78" name="object 16">
              <a:extLst>
                <a:ext uri="{FF2B5EF4-FFF2-40B4-BE49-F238E27FC236}">
                  <a16:creationId xmlns="" xmlns:a16="http://schemas.microsoft.com/office/drawing/2014/main" id="{C15298E1-3B6F-1D43-A284-DF87826A0D58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9" name="object 17">
              <a:extLst>
                <a:ext uri="{FF2B5EF4-FFF2-40B4-BE49-F238E27FC236}">
                  <a16:creationId xmlns="" xmlns:a16="http://schemas.microsoft.com/office/drawing/2014/main" id="{D112C979-5BB2-0043-9C6C-7C50483BCE9D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80" name="object 18">
            <a:extLst>
              <a:ext uri="{FF2B5EF4-FFF2-40B4-BE49-F238E27FC236}">
                <a16:creationId xmlns="" xmlns:a16="http://schemas.microsoft.com/office/drawing/2014/main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544825" y="8676456"/>
            <a:ext cx="509130" cy="28533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5</a:t>
            </a:fld>
            <a:endParaRPr dirty="0"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469843" y="379024"/>
            <a:ext cx="12965509" cy="1905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dirty="0">
                <a:latin typeface="Arial Narrow"/>
                <a:cs typeface="Arial Narrow"/>
              </a:rPr>
              <a:t>Расходы страхователя на предупредительные меры,</a:t>
            </a:r>
            <a:br>
              <a:rPr lang="ru-RU" dirty="0">
                <a:latin typeface="Arial Narrow"/>
                <a:cs typeface="Arial Narrow"/>
              </a:rPr>
            </a:br>
            <a:r>
              <a:rPr lang="ru-RU" dirty="0">
                <a:latin typeface="Arial Narrow"/>
                <a:cs typeface="Arial Narrow"/>
              </a:rPr>
              <a:t> подлежащие возмещению</a:t>
            </a:r>
            <a:br>
              <a:rPr lang="ru-RU" dirty="0">
                <a:latin typeface="Arial Narrow"/>
                <a:cs typeface="Arial Narrow"/>
              </a:rPr>
            </a:br>
            <a:endParaRPr spc="-5" dirty="0">
              <a:latin typeface="Arial Narrow"/>
              <a:cs typeface="Arial Narrow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306084" y="2003781"/>
            <a:ext cx="13329799" cy="6432530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just" defTabSz="599002" fontAlgn="base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 typeface="Times New Roman" panose="02020603050405020304" pitchFamily="18" charset="0"/>
              <a:buAutoNum type="arabicPeriod"/>
            </a:pPr>
            <a:r>
              <a:rPr lang="ru-RU" altLang="ru-RU" sz="2200" dirty="0">
                <a:solidFill>
                  <a:srgbClr val="10253F"/>
                </a:solidFill>
                <a:latin typeface="Montserrat-Light"/>
              </a:rPr>
              <a:t>Проведение </a:t>
            </a:r>
            <a:r>
              <a:rPr lang="ru-RU" altLang="ru-RU" sz="2200" b="1" dirty="0">
                <a:solidFill>
                  <a:srgbClr val="10253F"/>
                </a:solidFill>
                <a:latin typeface="Montserrat-Light"/>
              </a:rPr>
              <a:t>специальной оценки условий труда</a:t>
            </a:r>
            <a:r>
              <a:rPr lang="ru-RU" altLang="ru-RU" sz="2200" dirty="0">
                <a:solidFill>
                  <a:srgbClr val="10253F"/>
                </a:solidFill>
                <a:latin typeface="Montserrat-Light"/>
              </a:rPr>
              <a:t>;</a:t>
            </a:r>
          </a:p>
          <a:p>
            <a:pPr algn="just" defTabSz="599002" fontAlgn="base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 typeface="Times New Roman" panose="02020603050405020304" pitchFamily="18" charset="0"/>
              <a:buAutoNum type="arabicPeriod"/>
            </a:pPr>
            <a:r>
              <a:rPr lang="ru-RU" altLang="ru-RU" sz="2200" dirty="0">
                <a:solidFill>
                  <a:srgbClr val="10253F"/>
                </a:solidFill>
                <a:latin typeface="Montserrat-Light"/>
              </a:rPr>
              <a:t>Реализация мероприятий по </a:t>
            </a:r>
            <a:r>
              <a:rPr lang="ru-RU" altLang="ru-RU" sz="2200" b="1" dirty="0">
                <a:solidFill>
                  <a:srgbClr val="10253F"/>
                </a:solidFill>
                <a:latin typeface="Montserrat-Light"/>
              </a:rPr>
              <a:t>приведению уровней воздействия вредных </a:t>
            </a:r>
            <a:r>
              <a:rPr lang="ru-RU" altLang="ru-RU" sz="2200" dirty="0">
                <a:solidFill>
                  <a:srgbClr val="10253F"/>
                </a:solidFill>
                <a:latin typeface="Montserrat-Light"/>
              </a:rPr>
              <a:t>и (или) опасных производственных факторов на рабочих местах в соответствие с государственными </a:t>
            </a:r>
            <a:r>
              <a:rPr lang="ru-RU" altLang="ru-RU" sz="2200" dirty="0" smtClean="0">
                <a:solidFill>
                  <a:srgbClr val="10253F"/>
                </a:solidFill>
                <a:latin typeface="Montserrat-Light"/>
              </a:rPr>
              <a:t>нормативными </a:t>
            </a:r>
            <a:r>
              <a:rPr lang="ru-RU" altLang="ru-RU" sz="2200" dirty="0">
                <a:solidFill>
                  <a:srgbClr val="10253F"/>
                </a:solidFill>
                <a:latin typeface="Montserrat-Light"/>
              </a:rPr>
              <a:t>требованиями охраны труда;</a:t>
            </a:r>
          </a:p>
          <a:p>
            <a:pPr algn="just" defTabSz="599002" fontAlgn="base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 typeface="Times New Roman" panose="02020603050405020304" pitchFamily="18" charset="0"/>
              <a:buAutoNum type="arabicPeriod"/>
            </a:pPr>
            <a:r>
              <a:rPr lang="ru-RU" altLang="ru-RU" sz="2200" b="1" dirty="0">
                <a:solidFill>
                  <a:srgbClr val="10253F"/>
                </a:solidFill>
                <a:latin typeface="Montserrat-Light"/>
              </a:rPr>
              <a:t>Обучение</a:t>
            </a:r>
            <a:r>
              <a:rPr lang="ru-RU" altLang="ru-RU" sz="2200" dirty="0">
                <a:solidFill>
                  <a:srgbClr val="10253F"/>
                </a:solidFill>
                <a:latin typeface="Montserrat-Light"/>
              </a:rPr>
              <a:t> по охране труда;</a:t>
            </a:r>
          </a:p>
          <a:p>
            <a:pPr algn="just" defTabSz="599002" fontAlgn="base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 typeface="Times New Roman" panose="02020603050405020304" pitchFamily="18" charset="0"/>
              <a:buAutoNum type="arabicPeriod"/>
            </a:pPr>
            <a:r>
              <a:rPr lang="ru-RU" altLang="ru-RU" sz="2200" dirty="0">
                <a:solidFill>
                  <a:srgbClr val="10253F"/>
                </a:solidFill>
                <a:latin typeface="Montserrat-Light"/>
              </a:rPr>
              <a:t>Приобретение работникам </a:t>
            </a:r>
            <a:r>
              <a:rPr lang="ru-RU" altLang="ru-RU" sz="2200" b="1" dirty="0">
                <a:solidFill>
                  <a:srgbClr val="10253F"/>
                </a:solidFill>
                <a:latin typeface="Montserrat-Light"/>
              </a:rPr>
              <a:t>средств индивидуальной защиты</a:t>
            </a:r>
            <a:r>
              <a:rPr lang="ru-RU" altLang="ru-RU" sz="2200" dirty="0">
                <a:solidFill>
                  <a:srgbClr val="10253F"/>
                </a:solidFill>
                <a:latin typeface="Montserrat-Light"/>
              </a:rPr>
              <a:t>;</a:t>
            </a:r>
          </a:p>
          <a:p>
            <a:pPr algn="just" defTabSz="599002" fontAlgn="base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 typeface="Times New Roman" panose="02020603050405020304" pitchFamily="18" charset="0"/>
              <a:buAutoNum type="arabicPeriod"/>
            </a:pPr>
            <a:r>
              <a:rPr lang="ru-RU" altLang="ru-RU" sz="2200" b="1" dirty="0">
                <a:solidFill>
                  <a:srgbClr val="10253F"/>
                </a:solidFill>
                <a:latin typeface="Montserrat-Light"/>
              </a:rPr>
              <a:t>Санаторно-курортное лечение работников</a:t>
            </a:r>
            <a:r>
              <a:rPr lang="ru-RU" altLang="ru-RU" sz="2200" dirty="0">
                <a:solidFill>
                  <a:srgbClr val="10253F"/>
                </a:solidFill>
                <a:latin typeface="Montserrat-Light"/>
              </a:rPr>
              <a:t>, </a:t>
            </a:r>
            <a:r>
              <a:rPr lang="ru-RU" altLang="ru-RU" sz="2200" b="1" dirty="0">
                <a:solidFill>
                  <a:srgbClr val="10253F"/>
                </a:solidFill>
                <a:latin typeface="Montserrat-Light"/>
              </a:rPr>
              <a:t>занятых на работах с вредными </a:t>
            </a:r>
            <a:r>
              <a:rPr lang="ru-RU" altLang="ru-RU" sz="2200" dirty="0">
                <a:solidFill>
                  <a:srgbClr val="10253F"/>
                </a:solidFill>
                <a:latin typeface="Montserrat-Light"/>
              </a:rPr>
              <a:t>и (или) опасными производственными факторами;</a:t>
            </a:r>
          </a:p>
          <a:p>
            <a:pPr algn="just" defTabSz="599002" fontAlgn="base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 typeface="Times New Roman" panose="02020603050405020304" pitchFamily="18" charset="0"/>
              <a:buAutoNum type="arabicPeriod"/>
            </a:pPr>
            <a:r>
              <a:rPr lang="ru-RU" altLang="ru-RU" sz="2200" dirty="0">
                <a:solidFill>
                  <a:srgbClr val="10253F"/>
                </a:solidFill>
                <a:latin typeface="Montserrat-Light"/>
              </a:rPr>
              <a:t>Проведение обязательных </a:t>
            </a:r>
            <a:r>
              <a:rPr lang="ru-RU" altLang="ru-RU" sz="2200" b="1" dirty="0">
                <a:solidFill>
                  <a:srgbClr val="10253F"/>
                </a:solidFill>
                <a:latin typeface="Montserrat-Light"/>
              </a:rPr>
              <a:t>периодических медицинских осмотров </a:t>
            </a:r>
            <a:r>
              <a:rPr lang="ru-RU" altLang="ru-RU" sz="2200" dirty="0">
                <a:solidFill>
                  <a:srgbClr val="10253F"/>
                </a:solidFill>
                <a:latin typeface="Montserrat-Light"/>
              </a:rPr>
              <a:t>(обследований) работников;</a:t>
            </a:r>
          </a:p>
          <a:p>
            <a:pPr algn="just" defTabSz="599002" fontAlgn="base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 typeface="Times New Roman" panose="02020603050405020304" pitchFamily="18" charset="0"/>
              <a:buAutoNum type="arabicPeriod"/>
            </a:pPr>
            <a:r>
              <a:rPr lang="ru-RU" altLang="ru-RU" sz="2200" dirty="0">
                <a:solidFill>
                  <a:srgbClr val="10253F"/>
                </a:solidFill>
                <a:latin typeface="Montserrat-Light"/>
              </a:rPr>
              <a:t>Обеспечение работников </a:t>
            </a:r>
            <a:r>
              <a:rPr lang="ru-RU" altLang="ru-RU" sz="2200" b="1" dirty="0">
                <a:solidFill>
                  <a:srgbClr val="10253F"/>
                </a:solidFill>
                <a:latin typeface="Montserrat-Light"/>
              </a:rPr>
              <a:t>лечебно-профилактическим питанием </a:t>
            </a:r>
            <a:r>
              <a:rPr lang="ru-RU" altLang="ru-RU" sz="2200" dirty="0">
                <a:solidFill>
                  <a:srgbClr val="10253F"/>
                </a:solidFill>
                <a:latin typeface="Montserrat-Light"/>
              </a:rPr>
              <a:t>работников, для которых оно предусмотрено;</a:t>
            </a:r>
          </a:p>
          <a:p>
            <a:pPr algn="just" defTabSz="599002" fontAlgn="base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 typeface="Times New Roman" panose="02020603050405020304" pitchFamily="18" charset="0"/>
              <a:buAutoNum type="arabicPeriod"/>
            </a:pPr>
            <a:r>
              <a:rPr lang="ru-RU" altLang="ru-RU" sz="2200" dirty="0">
                <a:solidFill>
                  <a:srgbClr val="10253F"/>
                </a:solidFill>
                <a:latin typeface="Montserrat-Light"/>
              </a:rPr>
              <a:t>Приобретение страхователями приборов для определения наличия и уровня содержания алкоголя (</a:t>
            </a:r>
            <a:r>
              <a:rPr lang="ru-RU" altLang="ru-RU" sz="2200" b="1" dirty="0">
                <a:solidFill>
                  <a:srgbClr val="10253F"/>
                </a:solidFill>
                <a:latin typeface="Montserrat-Light"/>
              </a:rPr>
              <a:t>алкотестеры</a:t>
            </a:r>
            <a:r>
              <a:rPr lang="ru-RU" altLang="ru-RU" sz="2200" dirty="0">
                <a:solidFill>
                  <a:srgbClr val="10253F"/>
                </a:solidFill>
                <a:latin typeface="Montserrat-Light"/>
              </a:rPr>
              <a:t>);</a:t>
            </a:r>
          </a:p>
          <a:p>
            <a:pPr algn="just" defTabSz="599002" fontAlgn="base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</a:pPr>
            <a:r>
              <a:rPr lang="ru-RU" altLang="ru-RU" sz="2200" dirty="0" smtClean="0">
                <a:solidFill>
                  <a:srgbClr val="10253F"/>
                </a:solidFill>
                <a:latin typeface="Montserrat-Light"/>
              </a:rPr>
              <a:t>9.Приобретение </a:t>
            </a:r>
            <a:r>
              <a:rPr lang="ru-RU" altLang="ru-RU" sz="2200" dirty="0">
                <a:solidFill>
                  <a:srgbClr val="10253F"/>
                </a:solidFill>
                <a:latin typeface="Montserrat-Light"/>
              </a:rPr>
              <a:t>страхователями приборов контроля за режимом труда и отдыха водителей (</a:t>
            </a:r>
            <a:r>
              <a:rPr lang="ru-RU" altLang="ru-RU" sz="2200" b="1" dirty="0">
                <a:solidFill>
                  <a:srgbClr val="10253F"/>
                </a:solidFill>
                <a:latin typeface="Montserrat-Light"/>
              </a:rPr>
              <a:t>тахографов</a:t>
            </a:r>
            <a:r>
              <a:rPr lang="ru-RU" altLang="ru-RU" sz="2200" dirty="0">
                <a:solidFill>
                  <a:srgbClr val="10253F"/>
                </a:solidFill>
                <a:latin typeface="Montserrat-Light"/>
              </a:rPr>
              <a:t>);</a:t>
            </a:r>
          </a:p>
          <a:p>
            <a:pPr algn="just" defTabSz="599002" fontAlgn="base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</a:pPr>
            <a:r>
              <a:rPr lang="ru-RU" altLang="ru-RU" sz="2200" dirty="0">
                <a:solidFill>
                  <a:srgbClr val="10253F"/>
                </a:solidFill>
                <a:latin typeface="Montserrat-Light"/>
              </a:rPr>
              <a:t>10 </a:t>
            </a:r>
            <a:r>
              <a:rPr lang="ru-RU" altLang="ru-RU" sz="2200" dirty="0" smtClean="0">
                <a:solidFill>
                  <a:srgbClr val="10253F"/>
                </a:solidFill>
                <a:latin typeface="Montserrat-Light"/>
              </a:rPr>
              <a:t>.Приобретение </a:t>
            </a:r>
            <a:r>
              <a:rPr lang="ru-RU" altLang="ru-RU" sz="2200" dirty="0">
                <a:solidFill>
                  <a:srgbClr val="10253F"/>
                </a:solidFill>
                <a:latin typeface="Montserrat-Light"/>
              </a:rPr>
              <a:t>страхователями </a:t>
            </a:r>
            <a:r>
              <a:rPr lang="ru-RU" altLang="ru-RU" sz="2200" b="1" dirty="0">
                <a:solidFill>
                  <a:srgbClr val="10253F"/>
                </a:solidFill>
                <a:latin typeface="Montserrat-Light"/>
              </a:rPr>
              <a:t>аптечек</a:t>
            </a:r>
            <a:r>
              <a:rPr lang="ru-RU" altLang="ru-RU" sz="2200" dirty="0">
                <a:solidFill>
                  <a:srgbClr val="10253F"/>
                </a:solidFill>
                <a:latin typeface="Montserrat-Light"/>
              </a:rPr>
              <a:t> для оказания первой помощи</a:t>
            </a:r>
            <a:r>
              <a:rPr lang="ru-RU" altLang="ru-RU" sz="2200" dirty="0" smtClean="0">
                <a:solidFill>
                  <a:srgbClr val="10253F"/>
                </a:solidFill>
                <a:latin typeface="Montserrat-Light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2244132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bject 2">
            <a:extLst>
              <a:ext uri="{FF2B5EF4-FFF2-40B4-BE49-F238E27FC236}">
                <a16:creationId xmlns="" xmlns:a16="http://schemas.microsoft.com/office/drawing/2014/main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3">
            <a:extLst>
              <a:ext uri="{FF2B5EF4-FFF2-40B4-BE49-F238E27FC236}">
                <a16:creationId xmlns="" xmlns:a16="http://schemas.microsoft.com/office/drawing/2014/main" id="{15F52F0A-EB77-A447-95EC-4D62FD0E39A7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6" name="Group 65">
            <a:extLst>
              <a:ext uri="{FF2B5EF4-FFF2-40B4-BE49-F238E27FC236}">
                <a16:creationId xmlns="" xmlns:a16="http://schemas.microsoft.com/office/drawing/2014/main" id="{33982F21-0859-9B44-855C-5B26EA6C1F62}"/>
              </a:ext>
            </a:extLst>
          </p:cNvPr>
          <p:cNvGrpSpPr/>
          <p:nvPr/>
        </p:nvGrpSpPr>
        <p:grpSpPr>
          <a:xfrm>
            <a:off x="634994" y="480009"/>
            <a:ext cx="914452" cy="1075526"/>
            <a:chOff x="634994" y="480009"/>
            <a:chExt cx="914452" cy="1075526"/>
          </a:xfrm>
        </p:grpSpPr>
        <p:pic>
          <p:nvPicPr>
            <p:cNvPr id="67" name="object 5">
              <a:extLst>
                <a:ext uri="{FF2B5EF4-FFF2-40B4-BE49-F238E27FC236}">
                  <a16:creationId xmlns="" xmlns:a16="http://schemas.microsoft.com/office/drawing/2014/main" id="{EA677D68-D9AD-D241-89DC-AFC808C9DA78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68" name="object 6">
              <a:extLst>
                <a:ext uri="{FF2B5EF4-FFF2-40B4-BE49-F238E27FC236}">
                  <a16:creationId xmlns="" xmlns:a16="http://schemas.microsoft.com/office/drawing/2014/main" id="{D0429967-809E-794B-8218-D9FC82CAFF4D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69" name="object 7">
              <a:extLst>
                <a:ext uri="{FF2B5EF4-FFF2-40B4-BE49-F238E27FC236}">
                  <a16:creationId xmlns="" xmlns:a16="http://schemas.microsoft.com/office/drawing/2014/main" id="{3A3C9FCB-3070-444D-AF50-07C9633B4340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8">
              <a:extLst>
                <a:ext uri="{FF2B5EF4-FFF2-40B4-BE49-F238E27FC236}">
                  <a16:creationId xmlns="" xmlns:a16="http://schemas.microsoft.com/office/drawing/2014/main" id="{B4C3945C-AB83-314D-A571-024552EF7139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71" name="object 9">
              <a:extLst>
                <a:ext uri="{FF2B5EF4-FFF2-40B4-BE49-F238E27FC236}">
                  <a16:creationId xmlns="" xmlns:a16="http://schemas.microsoft.com/office/drawing/2014/main" id="{6F5775BB-9016-7A4F-AC9C-8B0D07ACBF4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72" name="object 10">
              <a:extLst>
                <a:ext uri="{FF2B5EF4-FFF2-40B4-BE49-F238E27FC236}">
                  <a16:creationId xmlns="" xmlns:a16="http://schemas.microsoft.com/office/drawing/2014/main" id="{CCA0C706-F58C-CA4A-AEB1-2D69A0ABABEF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11">
              <a:extLst>
                <a:ext uri="{FF2B5EF4-FFF2-40B4-BE49-F238E27FC236}">
                  <a16:creationId xmlns="" xmlns:a16="http://schemas.microsoft.com/office/drawing/2014/main" id="{D40A0BB1-D79F-D14F-AC7B-E04B61B07E58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74" name="object 12">
              <a:extLst>
                <a:ext uri="{FF2B5EF4-FFF2-40B4-BE49-F238E27FC236}">
                  <a16:creationId xmlns="" xmlns:a16="http://schemas.microsoft.com/office/drawing/2014/main" id="{545EBF59-71AF-3341-9903-D4AEA1C0E7B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75" name="object 13">
              <a:extLst>
                <a:ext uri="{FF2B5EF4-FFF2-40B4-BE49-F238E27FC236}">
                  <a16:creationId xmlns="" xmlns:a16="http://schemas.microsoft.com/office/drawing/2014/main" id="{E0E632B1-FEAF-194A-BDE5-C269C1E38B70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76" name="object 14">
              <a:extLst>
                <a:ext uri="{FF2B5EF4-FFF2-40B4-BE49-F238E27FC236}">
                  <a16:creationId xmlns="" xmlns:a16="http://schemas.microsoft.com/office/drawing/2014/main" id="{C65DA6CA-C5EE-8D48-8AE5-4978D6D2408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77" name="object 15">
              <a:extLst>
                <a:ext uri="{FF2B5EF4-FFF2-40B4-BE49-F238E27FC236}">
                  <a16:creationId xmlns="" xmlns:a16="http://schemas.microsoft.com/office/drawing/2014/main" id="{E2342524-AA5E-A740-B94E-A91251CE66D4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78" name="object 16">
              <a:extLst>
                <a:ext uri="{FF2B5EF4-FFF2-40B4-BE49-F238E27FC236}">
                  <a16:creationId xmlns="" xmlns:a16="http://schemas.microsoft.com/office/drawing/2014/main" id="{C15298E1-3B6F-1D43-A284-DF87826A0D58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9" name="object 17">
              <a:extLst>
                <a:ext uri="{FF2B5EF4-FFF2-40B4-BE49-F238E27FC236}">
                  <a16:creationId xmlns="" xmlns:a16="http://schemas.microsoft.com/office/drawing/2014/main" id="{D112C979-5BB2-0043-9C6C-7C50483BCE9D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80" name="object 18">
            <a:extLst>
              <a:ext uri="{FF2B5EF4-FFF2-40B4-BE49-F238E27FC236}">
                <a16:creationId xmlns="" xmlns:a16="http://schemas.microsoft.com/office/drawing/2014/main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6</a:t>
            </a:fld>
            <a:endParaRPr dirty="0"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453624" y="429555"/>
            <a:ext cx="12965509" cy="1905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dirty="0">
                <a:latin typeface="Arial Narrow"/>
                <a:cs typeface="Arial Narrow"/>
              </a:rPr>
              <a:t>Расходы страхователя на предупредительные меры,</a:t>
            </a:r>
            <a:br>
              <a:rPr lang="ru-RU" dirty="0">
                <a:latin typeface="Arial Narrow"/>
                <a:cs typeface="Arial Narrow"/>
              </a:rPr>
            </a:br>
            <a:r>
              <a:rPr lang="ru-RU" dirty="0">
                <a:latin typeface="Arial Narrow"/>
                <a:cs typeface="Arial Narrow"/>
              </a:rPr>
              <a:t> подлежащие возмещению</a:t>
            </a:r>
            <a:br>
              <a:rPr lang="ru-RU" dirty="0">
                <a:latin typeface="Arial Narrow"/>
                <a:cs typeface="Arial Narrow"/>
              </a:rPr>
            </a:br>
            <a:endParaRPr spc="-5" dirty="0">
              <a:latin typeface="Arial Narrow"/>
              <a:cs typeface="Arial Narrow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54326" y="1826259"/>
            <a:ext cx="13930458" cy="6247864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just" defTabSz="599002" fontAlgn="base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</a:pPr>
            <a:r>
              <a:rPr lang="ru-RU" altLang="ru-RU" sz="2000" dirty="0" smtClean="0">
                <a:solidFill>
                  <a:srgbClr val="10253F"/>
                </a:solidFill>
                <a:latin typeface="Montserrat-Light"/>
              </a:rPr>
              <a:t>11</a:t>
            </a:r>
            <a:r>
              <a:rPr lang="ru-RU" altLang="ru-RU" sz="2000" dirty="0">
                <a:solidFill>
                  <a:srgbClr val="10253F"/>
                </a:solidFill>
                <a:latin typeface="Montserrat-Light"/>
              </a:rPr>
              <a:t>. П</a:t>
            </a:r>
            <a:r>
              <a:rPr lang="ru-RU" altLang="ru-RU" sz="2000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риобретение отдельных </a:t>
            </a:r>
            <a:r>
              <a:rPr lang="ru-RU" altLang="ru-RU" sz="2000" b="1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приборов, устройств, оборудования </a:t>
            </a:r>
            <a:r>
              <a:rPr lang="ru-RU" altLang="ru-RU" sz="2000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и (или) комплексов (систем) приборов, устройств, оборудования, непосредственно предназначенных </a:t>
            </a:r>
            <a:r>
              <a:rPr lang="ru-RU" altLang="ru-RU" sz="2000" b="1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для обеспечения безопасности работников и (или) контроля за безопасным ведением работ </a:t>
            </a:r>
            <a:r>
              <a:rPr lang="ru-RU" altLang="ru-RU" sz="2000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в рамках технологических </a:t>
            </a:r>
            <a:r>
              <a:rPr lang="ru-RU" altLang="ru-RU" sz="2000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процессов;</a:t>
            </a:r>
            <a:endParaRPr lang="ru-RU" altLang="ru-RU" sz="2000" dirty="0">
              <a:solidFill>
                <a:srgbClr val="10253F"/>
              </a:solidFill>
              <a:latin typeface="Montserrat-Light"/>
              <a:cs typeface="Times New Roman" panose="02020603050405020304" pitchFamily="18" charset="0"/>
            </a:endParaRPr>
          </a:p>
          <a:p>
            <a:pPr algn="just" defTabSz="1219170" eaLnBrk="0" fontAlgn="base" hangingPunct="0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</a:pPr>
            <a:r>
              <a:rPr lang="ru-RU" altLang="ru-RU" sz="2000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12</a:t>
            </a:r>
            <a:r>
              <a:rPr lang="ru-RU" altLang="ru-RU" sz="2000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. Приобретение отдельных </a:t>
            </a:r>
            <a:r>
              <a:rPr lang="ru-RU" altLang="ru-RU" sz="2000" b="1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приборов, устройств, оборудования </a:t>
            </a:r>
            <a:r>
              <a:rPr lang="ru-RU" altLang="ru-RU" sz="2000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и (или) комплексов (систем) приборов, устройств, оборудования, непосредственно </a:t>
            </a:r>
            <a:r>
              <a:rPr lang="ru-RU" altLang="ru-RU" sz="2000" b="1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обеспечивающих проведение обучения</a:t>
            </a:r>
            <a:r>
              <a:rPr lang="ru-RU" altLang="ru-RU" sz="2000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 по вопросам безопасного ведения </a:t>
            </a:r>
            <a:r>
              <a:rPr lang="ru-RU" altLang="ru-RU" sz="2000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работ и </a:t>
            </a:r>
            <a:r>
              <a:rPr lang="ru-RU" altLang="ru-RU" sz="2000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действиям в случае аварии или инцидента на опасном производственном объекте и (или) дистанционную видео- и аудио фиксацию инструктажей, обучения и иных форм подготовки работников по безопасному производству работ,  а также хранение результатов такой фиксации;</a:t>
            </a:r>
          </a:p>
          <a:p>
            <a:pPr algn="just" defTabSz="1219170" eaLnBrk="0" fontAlgn="base" hangingPunct="0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Tx/>
              <a:buAutoNum type="arabicPeriod" startAt="13"/>
            </a:pPr>
            <a:r>
              <a:rPr lang="ru-RU" altLang="ru-RU" sz="2000" b="1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Санаторно-курортное лечение</a:t>
            </a:r>
            <a:r>
              <a:rPr lang="ru-RU" altLang="ru-RU" sz="2000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 работников не ранее чем за пять лет до достижения ими возраста, дающего право на назначение страховой пенсии по старости в соответствии с пенсионным законодательством </a:t>
            </a:r>
            <a:r>
              <a:rPr lang="ru-RU" altLang="ru-RU" sz="2000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РФ;</a:t>
            </a:r>
            <a:endParaRPr lang="ru-RU" altLang="ru-RU" sz="2000" dirty="0">
              <a:solidFill>
                <a:srgbClr val="10253F"/>
              </a:solidFill>
              <a:latin typeface="Montserrat-Light"/>
              <a:cs typeface="Times New Roman" panose="02020603050405020304" pitchFamily="18" charset="0"/>
            </a:endParaRPr>
          </a:p>
          <a:p>
            <a:pPr algn="just" defTabSz="1219170" eaLnBrk="0" fontAlgn="base" hangingPunct="0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Tx/>
              <a:buAutoNum type="arabicPeriod" startAt="13"/>
            </a:pPr>
            <a:r>
              <a:rPr lang="ru-RU" altLang="ru-RU" sz="2000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 Приобретение отдельных </a:t>
            </a:r>
            <a:r>
              <a:rPr lang="ru-RU" altLang="ru-RU" sz="2000" b="1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приборов, устройств, оборудования </a:t>
            </a:r>
            <a:r>
              <a:rPr lang="ru-RU" altLang="ru-RU" sz="2000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и (или) комплексов (систем) приборов, устройств, оборудования, непосредственно предназначенных </a:t>
            </a:r>
            <a:r>
              <a:rPr lang="ru-RU" altLang="ru-RU" sz="2000" b="1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для мониторинга на рабочем месте состояния здоровья работников</a:t>
            </a:r>
            <a:r>
              <a:rPr lang="ru-RU" altLang="ru-RU" sz="2000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, занятых на работах с вредными и (или) опасными производственными </a:t>
            </a:r>
            <a:r>
              <a:rPr lang="ru-RU" altLang="ru-RU" sz="2000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факторами;</a:t>
            </a:r>
            <a:endParaRPr lang="ru-RU" altLang="ru-RU" sz="2000" dirty="0">
              <a:solidFill>
                <a:srgbClr val="10253F"/>
              </a:solidFill>
              <a:latin typeface="Montserrat-Light"/>
              <a:cs typeface="Times New Roman" panose="02020603050405020304" pitchFamily="18" charset="0"/>
            </a:endParaRPr>
          </a:p>
          <a:p>
            <a:pPr algn="just" defTabSz="1219170" eaLnBrk="0" fontAlgn="base" hangingPunct="0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Tx/>
              <a:buAutoNum type="arabicPeriod" startAt="13"/>
            </a:pPr>
            <a:r>
              <a:rPr lang="ru-RU" altLang="ru-RU" sz="2000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Приобретение </a:t>
            </a:r>
            <a:r>
              <a:rPr lang="ru-RU" altLang="ru-RU" sz="2000" b="1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приборов, устройств, </a:t>
            </a:r>
            <a:r>
              <a:rPr lang="ru-RU" altLang="ru-RU" sz="2000" b="1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оборудования</a:t>
            </a:r>
            <a:r>
              <a:rPr lang="ru-RU" altLang="ru-RU" sz="2000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, </a:t>
            </a:r>
            <a:r>
              <a:rPr lang="ru-RU" altLang="ru-RU" sz="2000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обеспечивающих безопасное ведение горных работ, </a:t>
            </a:r>
            <a:r>
              <a:rPr lang="ru-RU" altLang="ru-RU" sz="2000" b="1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в рамках модернизации основных </a:t>
            </a:r>
            <a:r>
              <a:rPr lang="ru-RU" altLang="ru-RU" sz="2000" b="1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производств</a:t>
            </a:r>
            <a:r>
              <a:rPr lang="ru-RU" altLang="ru-RU" sz="2000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;</a:t>
            </a:r>
          </a:p>
          <a:p>
            <a:pPr algn="just" defTabSz="1219170" eaLnBrk="0" fontAlgn="base" hangingPunct="0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Tx/>
              <a:buAutoNum type="arabicPeriod" startAt="13"/>
            </a:pPr>
            <a:r>
              <a:rPr lang="ru-RU" altLang="ru-RU" sz="2000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Обеспечение бесплатной выдачей </a:t>
            </a:r>
            <a:r>
              <a:rPr lang="ru-RU" altLang="ru-RU" sz="2000" b="1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молока </a:t>
            </a:r>
            <a:r>
              <a:rPr lang="ru-RU" altLang="ru-RU" sz="2000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или других равноценных пищевых продуктов работников, занятых на рабочих местах с вредными условиями труда, установленными по результатам </a:t>
            </a:r>
            <a:r>
              <a:rPr lang="ru-RU" altLang="ru-RU" sz="2000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специальной </a:t>
            </a:r>
            <a:r>
              <a:rPr lang="ru-RU" altLang="ru-RU" sz="2000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оценки условий </a:t>
            </a:r>
            <a:r>
              <a:rPr lang="ru-RU" altLang="ru-RU" sz="2000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труда;</a:t>
            </a:r>
          </a:p>
          <a:p>
            <a:pPr algn="just" defTabSz="1219170" eaLnBrk="0" fontAlgn="base" hangingPunct="0">
              <a:spcBef>
                <a:spcPct val="0"/>
              </a:spcBef>
              <a:spcAft>
                <a:spcPts val="800"/>
              </a:spcAft>
              <a:buClr>
                <a:srgbClr val="10253F"/>
              </a:buClr>
              <a:buSzPct val="100000"/>
              <a:buFontTx/>
              <a:buAutoNum type="arabicPeriod" startAt="13"/>
            </a:pPr>
            <a:r>
              <a:rPr lang="ru-RU" altLang="ru-RU" sz="2000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 Проведение </a:t>
            </a:r>
            <a:r>
              <a:rPr lang="ru-RU" altLang="ru-RU" sz="2000" b="1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оценки профессиональных рисков</a:t>
            </a:r>
          </a:p>
        </p:txBody>
      </p:sp>
    </p:spTree>
    <p:extLst>
      <p:ext uri="{BB962C8B-B14F-4D97-AF65-F5344CB8AC3E}">
        <p14:creationId xmlns:p14="http://schemas.microsoft.com/office/powerpoint/2010/main" xmlns="" val="3737236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xmlns="" id="{33982F21-0859-9B44-855C-5B26EA6C1F62}"/>
              </a:ext>
            </a:extLst>
          </p:cNvPr>
          <p:cNvGrpSpPr/>
          <p:nvPr/>
        </p:nvGrpSpPr>
        <p:grpSpPr>
          <a:xfrm>
            <a:off x="495152" y="378873"/>
            <a:ext cx="914452" cy="1075526"/>
            <a:chOff x="634994" y="480009"/>
            <a:chExt cx="914452" cy="1075526"/>
          </a:xfrm>
        </p:grpSpPr>
        <p:pic>
          <p:nvPicPr>
            <p:cNvPr id="67" name="object 5">
              <a:extLst>
                <a:ext uri="{FF2B5EF4-FFF2-40B4-BE49-F238E27FC236}">
                  <a16:creationId xmlns:a16="http://schemas.microsoft.com/office/drawing/2014/main" xmlns="" id="{EA677D68-D9AD-D241-89DC-AFC808C9DA78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68" name="object 6">
              <a:extLst>
                <a:ext uri="{FF2B5EF4-FFF2-40B4-BE49-F238E27FC236}">
                  <a16:creationId xmlns:a16="http://schemas.microsoft.com/office/drawing/2014/main" xmlns="" id="{D0429967-809E-794B-8218-D9FC82CAFF4D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69" name="object 7">
              <a:extLst>
                <a:ext uri="{FF2B5EF4-FFF2-40B4-BE49-F238E27FC236}">
                  <a16:creationId xmlns:a16="http://schemas.microsoft.com/office/drawing/2014/main" xmlns="" id="{3A3C9FCB-3070-444D-AF50-07C9633B4340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70" name="object 8">
              <a:extLst>
                <a:ext uri="{FF2B5EF4-FFF2-40B4-BE49-F238E27FC236}">
                  <a16:creationId xmlns:a16="http://schemas.microsoft.com/office/drawing/2014/main" xmlns="" id="{B4C3945C-AB83-314D-A571-024552EF7139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71" name="object 9">
              <a:extLst>
                <a:ext uri="{FF2B5EF4-FFF2-40B4-BE49-F238E27FC236}">
                  <a16:creationId xmlns:a16="http://schemas.microsoft.com/office/drawing/2014/main" xmlns="" id="{6F5775BB-9016-7A4F-AC9C-8B0D07ACBF4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72" name="object 10">
              <a:extLst>
                <a:ext uri="{FF2B5EF4-FFF2-40B4-BE49-F238E27FC236}">
                  <a16:creationId xmlns:a16="http://schemas.microsoft.com/office/drawing/2014/main" xmlns="" id="{CCA0C706-F58C-CA4A-AEB1-2D69A0ABABEF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73" name="object 11">
              <a:extLst>
                <a:ext uri="{FF2B5EF4-FFF2-40B4-BE49-F238E27FC236}">
                  <a16:creationId xmlns:a16="http://schemas.microsoft.com/office/drawing/2014/main" xmlns="" id="{D40A0BB1-D79F-D14F-AC7B-E04B61B07E58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74" name="object 12">
              <a:extLst>
                <a:ext uri="{FF2B5EF4-FFF2-40B4-BE49-F238E27FC236}">
                  <a16:creationId xmlns:a16="http://schemas.microsoft.com/office/drawing/2014/main" xmlns="" id="{545EBF59-71AF-3341-9903-D4AEA1C0E7B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75" name="object 13">
              <a:extLst>
                <a:ext uri="{FF2B5EF4-FFF2-40B4-BE49-F238E27FC236}">
                  <a16:creationId xmlns:a16="http://schemas.microsoft.com/office/drawing/2014/main" xmlns="" id="{E0E632B1-FEAF-194A-BDE5-C269C1E38B70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76" name="object 14">
              <a:extLst>
                <a:ext uri="{FF2B5EF4-FFF2-40B4-BE49-F238E27FC236}">
                  <a16:creationId xmlns:a16="http://schemas.microsoft.com/office/drawing/2014/main" xmlns="" id="{C65DA6CA-C5EE-8D48-8AE5-4978D6D2408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77" name="object 15">
              <a:extLst>
                <a:ext uri="{FF2B5EF4-FFF2-40B4-BE49-F238E27FC236}">
                  <a16:creationId xmlns:a16="http://schemas.microsoft.com/office/drawing/2014/main" xmlns="" id="{E2342524-AA5E-A740-B94E-A91251CE66D4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78" name="object 16">
              <a:extLst>
                <a:ext uri="{FF2B5EF4-FFF2-40B4-BE49-F238E27FC236}">
                  <a16:creationId xmlns:a16="http://schemas.microsoft.com/office/drawing/2014/main" xmlns="" id="{C15298E1-3B6F-1D43-A284-DF87826A0D58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79" name="object 17">
              <a:extLst>
                <a:ext uri="{FF2B5EF4-FFF2-40B4-BE49-F238E27FC236}">
                  <a16:creationId xmlns:a16="http://schemas.microsoft.com/office/drawing/2014/main" xmlns="" id="{D112C979-5BB2-0043-9C6C-7C50483BCE9D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7</a:t>
            </a:fld>
            <a:endParaRPr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581389" y="859889"/>
            <a:ext cx="13835196" cy="7848302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just" defTabSz="1219170" eaLnBrk="0" fontAlgn="base" hangingPunct="0">
              <a:lnSpc>
                <a:spcPct val="150000"/>
              </a:lnSpc>
              <a:spcBef>
                <a:spcPct val="0"/>
              </a:spcBef>
              <a:buClr>
                <a:srgbClr val="10253F"/>
              </a:buClr>
              <a:buSzPct val="100000"/>
            </a:pPr>
            <a:r>
              <a:rPr lang="ru-RU" altLang="ru-RU" sz="2000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 </a:t>
            </a:r>
            <a:r>
              <a:rPr lang="ru-RU" altLang="ru-RU" sz="2000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    </a:t>
            </a:r>
            <a:r>
              <a:rPr lang="ru-RU" altLang="ru-RU" sz="2400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При включении в план финансового обеспечения предупредительных мер </a:t>
            </a:r>
            <a:r>
              <a:rPr lang="ru-RU" altLang="ru-RU" sz="2400" b="1" u="sng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Проведение </a:t>
            </a:r>
            <a:r>
              <a:rPr lang="ru-RU" altLang="ru-RU" sz="2400" b="1" u="sng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оценки профессиональных </a:t>
            </a:r>
            <a:r>
              <a:rPr lang="ru-RU" altLang="ru-RU" sz="2400" b="1" u="sng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рисков</a:t>
            </a:r>
            <a:r>
              <a:rPr lang="ru-RU" altLang="ru-RU" sz="2400" u="sng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,</a:t>
            </a:r>
            <a:r>
              <a:rPr lang="ru-RU" altLang="ru-RU" sz="2400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 страхователю необходимо предоставить:</a:t>
            </a:r>
          </a:p>
          <a:p>
            <a:pPr algn="just">
              <a:lnSpc>
                <a:spcPct val="150000"/>
              </a:lnSpc>
            </a:pPr>
            <a:r>
              <a:rPr lang="ru-RU" altLang="ru-RU" sz="2400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 </a:t>
            </a:r>
            <a:r>
              <a:rPr lang="ru-RU" altLang="ru-RU" sz="2400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    - </a:t>
            </a:r>
            <a:r>
              <a:rPr lang="ru-RU" sz="2400" dirty="0">
                <a:latin typeface="Montserrat-Light"/>
              </a:rPr>
              <a:t>копию </a:t>
            </a:r>
            <a:r>
              <a:rPr lang="ru-RU" sz="2400" dirty="0" smtClean="0">
                <a:latin typeface="Montserrat-Light"/>
              </a:rPr>
              <a:t>договора </a:t>
            </a:r>
            <a:r>
              <a:rPr lang="ru-RU" sz="2400" dirty="0">
                <a:latin typeface="Montserrat-Light"/>
              </a:rPr>
              <a:t>с организацией, </a:t>
            </a:r>
            <a:r>
              <a:rPr lang="ru-RU" sz="2400" dirty="0" smtClean="0">
                <a:latin typeface="Montserrat-Light"/>
              </a:rPr>
              <a:t>проводившей </a:t>
            </a:r>
            <a:r>
              <a:rPr lang="ru-RU" sz="2400" dirty="0">
                <a:latin typeface="Montserrat-Light"/>
              </a:rPr>
              <a:t>оценку профессиональных рисков, с указанием количества рабочих мест, в отношении которых проводится оценка профессиональных рисков, и стоимости проведения оценки профессиональных рисков на указанном количестве рабочих мест;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Montserrat-Light"/>
              </a:rPr>
              <a:t>     - сведения </a:t>
            </a:r>
            <a:r>
              <a:rPr lang="ru-RU" sz="2400" dirty="0">
                <a:latin typeface="Montserrat-Light"/>
              </a:rPr>
              <a:t>об индивидуальных номерах рабочих мест, в отношении которых </a:t>
            </a:r>
            <a:r>
              <a:rPr lang="ru-RU" sz="2400" dirty="0" smtClean="0">
                <a:latin typeface="Montserrat-Light"/>
              </a:rPr>
              <a:t>проведена </a:t>
            </a:r>
            <a:r>
              <a:rPr lang="ru-RU" sz="2400" dirty="0">
                <a:latin typeface="Montserrat-Light"/>
              </a:rPr>
              <a:t>оценка профессиональных рисков, с указанием идентификационного номера отчета о проведении специальной оценки условий труда, содержащего сводную ведомость результатов проведения специальной оценки условий </a:t>
            </a:r>
            <a:r>
              <a:rPr lang="ru-RU" sz="2400" dirty="0" smtClean="0">
                <a:latin typeface="Montserrat-Light"/>
              </a:rPr>
              <a:t>труда (</a:t>
            </a:r>
            <a:r>
              <a:rPr lang="ru-RU" sz="2400" dirty="0">
                <a:latin typeface="Montserrat-Light"/>
              </a:rPr>
              <a:t>таблицы 1, </a:t>
            </a:r>
            <a:r>
              <a:rPr lang="ru-RU" sz="2400" dirty="0" smtClean="0">
                <a:latin typeface="Montserrat-Light"/>
              </a:rPr>
              <a:t>2)или выписку из реестра деклараций соответствия условий труда государственным нормативным требованиям охраны труда.</a:t>
            </a:r>
            <a:r>
              <a:rPr lang="ru-RU" sz="2400" dirty="0">
                <a:latin typeface="Montserrat-Light"/>
              </a:rPr>
              <a:t/>
            </a:r>
            <a:br>
              <a:rPr lang="ru-RU" sz="2400" dirty="0">
                <a:latin typeface="Montserrat-Light"/>
              </a:rPr>
            </a:br>
            <a:endParaRPr lang="ru-RU" sz="2400" dirty="0" smtClean="0">
              <a:latin typeface="Montserrat-Light"/>
            </a:endParaRPr>
          </a:p>
          <a:p>
            <a:pPr algn="just">
              <a:lnSpc>
                <a:spcPct val="150000"/>
              </a:lnSpc>
            </a:pPr>
            <a:r>
              <a:rPr lang="ru-RU" altLang="ru-RU" sz="2400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     </a:t>
            </a:r>
            <a:r>
              <a:rPr lang="ru-RU" altLang="ru-RU" sz="2400" b="1" dirty="0" smtClean="0">
                <a:solidFill>
                  <a:srgbClr val="FF0000"/>
                </a:solidFill>
                <a:latin typeface="Montserrat-Light"/>
                <a:cs typeface="Times New Roman" panose="02020603050405020304" pitchFamily="18" charset="0"/>
              </a:rPr>
              <a:t> </a:t>
            </a:r>
            <a:endParaRPr lang="ru-RU" altLang="ru-RU" sz="2400" b="1" dirty="0">
              <a:solidFill>
                <a:srgbClr val="FF0000"/>
              </a:solidFill>
              <a:latin typeface="Montserrat-Ligh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223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bject 2">
            <a:extLst>
              <a:ext uri="{FF2B5EF4-FFF2-40B4-BE49-F238E27FC236}">
                <a16:creationId xmlns:a16="http://schemas.microsoft.com/office/drawing/2014/main" xmlns="" id="{7132B31C-89BE-4F45-9A78-056DB5164EC0}"/>
              </a:ext>
            </a:extLst>
          </p:cNvPr>
          <p:cNvSpPr/>
          <p:nvPr/>
        </p:nvSpPr>
        <p:spPr>
          <a:xfrm>
            <a:off x="0" y="4749800"/>
            <a:ext cx="6226810" cy="4394200"/>
          </a:xfrm>
          <a:custGeom>
            <a:avLst/>
            <a:gdLst/>
            <a:ahLst/>
            <a:cxnLst/>
            <a:rect l="l" t="t" r="r" b="b"/>
            <a:pathLst>
              <a:path w="6226810" h="4394200">
                <a:moveTo>
                  <a:pt x="6036116" y="1600200"/>
                </a:moveTo>
                <a:lnTo>
                  <a:pt x="4322374" y="1600200"/>
                </a:lnTo>
                <a:lnTo>
                  <a:pt x="4384865" y="1612900"/>
                </a:lnTo>
                <a:lnTo>
                  <a:pt x="4504556" y="1612900"/>
                </a:lnTo>
                <a:lnTo>
                  <a:pt x="4617041" y="1638300"/>
                </a:lnTo>
                <a:lnTo>
                  <a:pt x="4670524" y="1638300"/>
                </a:lnTo>
                <a:lnTo>
                  <a:pt x="4771858" y="1663700"/>
                </a:lnTo>
                <a:lnTo>
                  <a:pt x="4819664" y="1676400"/>
                </a:lnTo>
                <a:lnTo>
                  <a:pt x="4865532" y="1701800"/>
                </a:lnTo>
                <a:lnTo>
                  <a:pt x="4909439" y="1714500"/>
                </a:lnTo>
                <a:lnTo>
                  <a:pt x="4951363" y="1739900"/>
                </a:lnTo>
                <a:lnTo>
                  <a:pt x="4991281" y="1752600"/>
                </a:lnTo>
                <a:lnTo>
                  <a:pt x="5029170" y="1778000"/>
                </a:lnTo>
                <a:lnTo>
                  <a:pt x="5065008" y="1803400"/>
                </a:lnTo>
                <a:lnTo>
                  <a:pt x="5098772" y="1828800"/>
                </a:lnTo>
                <a:lnTo>
                  <a:pt x="5130438" y="1854200"/>
                </a:lnTo>
                <a:lnTo>
                  <a:pt x="5159986" y="1879600"/>
                </a:lnTo>
                <a:lnTo>
                  <a:pt x="5212631" y="1943100"/>
                </a:lnTo>
                <a:lnTo>
                  <a:pt x="5239335" y="1981200"/>
                </a:lnTo>
                <a:lnTo>
                  <a:pt x="5263154" y="2019300"/>
                </a:lnTo>
                <a:lnTo>
                  <a:pt x="5284069" y="2057400"/>
                </a:lnTo>
                <a:lnTo>
                  <a:pt x="5302057" y="2095500"/>
                </a:lnTo>
                <a:lnTo>
                  <a:pt x="5317097" y="2146300"/>
                </a:lnTo>
                <a:lnTo>
                  <a:pt x="5329170" y="2197100"/>
                </a:lnTo>
                <a:lnTo>
                  <a:pt x="5338254" y="2235200"/>
                </a:lnTo>
                <a:lnTo>
                  <a:pt x="5344328" y="2286000"/>
                </a:lnTo>
                <a:lnTo>
                  <a:pt x="5347372" y="2336800"/>
                </a:lnTo>
                <a:lnTo>
                  <a:pt x="5347364" y="2387600"/>
                </a:lnTo>
                <a:lnTo>
                  <a:pt x="5344284" y="2438400"/>
                </a:lnTo>
                <a:lnTo>
                  <a:pt x="5338111" y="2501900"/>
                </a:lnTo>
                <a:lnTo>
                  <a:pt x="5328824" y="2552700"/>
                </a:lnTo>
                <a:lnTo>
                  <a:pt x="5316402" y="2603500"/>
                </a:lnTo>
                <a:lnTo>
                  <a:pt x="5302557" y="2654300"/>
                </a:lnTo>
                <a:lnTo>
                  <a:pt x="5286285" y="2692400"/>
                </a:lnTo>
                <a:lnTo>
                  <a:pt x="5267683" y="2743200"/>
                </a:lnTo>
                <a:lnTo>
                  <a:pt x="5246847" y="2781300"/>
                </a:lnTo>
                <a:lnTo>
                  <a:pt x="5223873" y="2832100"/>
                </a:lnTo>
                <a:lnTo>
                  <a:pt x="5198858" y="2870200"/>
                </a:lnTo>
                <a:lnTo>
                  <a:pt x="5171897" y="2908300"/>
                </a:lnTo>
                <a:lnTo>
                  <a:pt x="5143087" y="2946400"/>
                </a:lnTo>
                <a:lnTo>
                  <a:pt x="5112524" y="2984500"/>
                </a:lnTo>
                <a:lnTo>
                  <a:pt x="5080303" y="3009900"/>
                </a:lnTo>
                <a:lnTo>
                  <a:pt x="5046523" y="3048000"/>
                </a:lnTo>
                <a:lnTo>
                  <a:pt x="5011277" y="3073400"/>
                </a:lnTo>
                <a:lnTo>
                  <a:pt x="4974664" y="3111500"/>
                </a:lnTo>
                <a:lnTo>
                  <a:pt x="4936778" y="3136900"/>
                </a:lnTo>
                <a:lnTo>
                  <a:pt x="4897716" y="3162300"/>
                </a:lnTo>
                <a:lnTo>
                  <a:pt x="4857575" y="3187700"/>
                </a:lnTo>
                <a:lnTo>
                  <a:pt x="4816450" y="3213100"/>
                </a:lnTo>
                <a:lnTo>
                  <a:pt x="4774438" y="3238500"/>
                </a:lnTo>
                <a:lnTo>
                  <a:pt x="4731634" y="3251200"/>
                </a:lnTo>
                <a:lnTo>
                  <a:pt x="4688136" y="3276600"/>
                </a:lnTo>
                <a:lnTo>
                  <a:pt x="4417938" y="3352800"/>
                </a:lnTo>
                <a:lnTo>
                  <a:pt x="4372268" y="3352800"/>
                </a:lnTo>
                <a:lnTo>
                  <a:pt x="4326673" y="3365500"/>
                </a:lnTo>
                <a:lnTo>
                  <a:pt x="3403922" y="3365500"/>
                </a:lnTo>
                <a:lnTo>
                  <a:pt x="2695527" y="4394200"/>
                </a:lnTo>
                <a:lnTo>
                  <a:pt x="3762512" y="4394200"/>
                </a:lnTo>
                <a:lnTo>
                  <a:pt x="3866126" y="4254500"/>
                </a:lnTo>
                <a:lnTo>
                  <a:pt x="4250081" y="4254500"/>
                </a:lnTo>
                <a:lnTo>
                  <a:pt x="4308077" y="4241800"/>
                </a:lnTo>
                <a:lnTo>
                  <a:pt x="4421686" y="4241800"/>
                </a:lnTo>
                <a:lnTo>
                  <a:pt x="4477293" y="4229100"/>
                </a:lnTo>
                <a:lnTo>
                  <a:pt x="4532096" y="4229100"/>
                </a:lnTo>
                <a:lnTo>
                  <a:pt x="4793928" y="4165600"/>
                </a:lnTo>
                <a:lnTo>
                  <a:pt x="4941151" y="4127500"/>
                </a:lnTo>
                <a:lnTo>
                  <a:pt x="4988558" y="4102100"/>
                </a:lnTo>
                <a:lnTo>
                  <a:pt x="5035124" y="4089400"/>
                </a:lnTo>
                <a:lnTo>
                  <a:pt x="5080847" y="4064000"/>
                </a:lnTo>
                <a:lnTo>
                  <a:pt x="5125723" y="4051300"/>
                </a:lnTo>
                <a:lnTo>
                  <a:pt x="5169748" y="4025900"/>
                </a:lnTo>
                <a:lnTo>
                  <a:pt x="5212918" y="4000500"/>
                </a:lnTo>
                <a:lnTo>
                  <a:pt x="5255231" y="3975100"/>
                </a:lnTo>
                <a:lnTo>
                  <a:pt x="5296681" y="3949700"/>
                </a:lnTo>
                <a:lnTo>
                  <a:pt x="5337266" y="3924300"/>
                </a:lnTo>
                <a:lnTo>
                  <a:pt x="5376982" y="3898900"/>
                </a:lnTo>
                <a:lnTo>
                  <a:pt x="5415826" y="3873500"/>
                </a:lnTo>
                <a:lnTo>
                  <a:pt x="5453793" y="3848100"/>
                </a:lnTo>
                <a:lnTo>
                  <a:pt x="5490880" y="3822700"/>
                </a:lnTo>
                <a:lnTo>
                  <a:pt x="5527084" y="3797300"/>
                </a:lnTo>
                <a:lnTo>
                  <a:pt x="5562401" y="3759200"/>
                </a:lnTo>
                <a:lnTo>
                  <a:pt x="5596827" y="3733800"/>
                </a:lnTo>
                <a:lnTo>
                  <a:pt x="5630358" y="3708400"/>
                </a:lnTo>
                <a:lnTo>
                  <a:pt x="5662991" y="3670300"/>
                </a:lnTo>
                <a:lnTo>
                  <a:pt x="5694723" y="3644900"/>
                </a:lnTo>
                <a:lnTo>
                  <a:pt x="5725549" y="3606800"/>
                </a:lnTo>
                <a:lnTo>
                  <a:pt x="5755466" y="3581400"/>
                </a:lnTo>
                <a:lnTo>
                  <a:pt x="5784471" y="3543300"/>
                </a:lnTo>
                <a:lnTo>
                  <a:pt x="5812559" y="3505200"/>
                </a:lnTo>
                <a:lnTo>
                  <a:pt x="5839728" y="3479800"/>
                </a:lnTo>
                <a:lnTo>
                  <a:pt x="5865973" y="3441700"/>
                </a:lnTo>
                <a:lnTo>
                  <a:pt x="5891291" y="3403600"/>
                </a:lnTo>
                <a:lnTo>
                  <a:pt x="5915678" y="3365500"/>
                </a:lnTo>
                <a:lnTo>
                  <a:pt x="5939131" y="3340100"/>
                </a:lnTo>
                <a:lnTo>
                  <a:pt x="5961646" y="3302000"/>
                </a:lnTo>
                <a:lnTo>
                  <a:pt x="5983219" y="3263900"/>
                </a:lnTo>
                <a:lnTo>
                  <a:pt x="6003847" y="3225800"/>
                </a:lnTo>
                <a:lnTo>
                  <a:pt x="6023526" y="3187700"/>
                </a:lnTo>
                <a:lnTo>
                  <a:pt x="6042253" y="3149600"/>
                </a:lnTo>
                <a:lnTo>
                  <a:pt x="6060023" y="3124200"/>
                </a:lnTo>
                <a:lnTo>
                  <a:pt x="6076833" y="3086100"/>
                </a:lnTo>
                <a:lnTo>
                  <a:pt x="6092681" y="3048000"/>
                </a:lnTo>
                <a:lnTo>
                  <a:pt x="6107561" y="3009900"/>
                </a:lnTo>
                <a:lnTo>
                  <a:pt x="6121470" y="2971800"/>
                </a:lnTo>
                <a:lnTo>
                  <a:pt x="6134405" y="2933700"/>
                </a:lnTo>
                <a:lnTo>
                  <a:pt x="6146362" y="2895600"/>
                </a:lnTo>
                <a:lnTo>
                  <a:pt x="6157337" y="2857500"/>
                </a:lnTo>
                <a:lnTo>
                  <a:pt x="6167328" y="2819400"/>
                </a:lnTo>
                <a:lnTo>
                  <a:pt x="6179573" y="2768600"/>
                </a:lnTo>
                <a:lnTo>
                  <a:pt x="6190396" y="2717800"/>
                </a:lnTo>
                <a:lnTo>
                  <a:pt x="6199800" y="2667000"/>
                </a:lnTo>
                <a:lnTo>
                  <a:pt x="6207791" y="2628900"/>
                </a:lnTo>
                <a:lnTo>
                  <a:pt x="6214374" y="2578100"/>
                </a:lnTo>
                <a:lnTo>
                  <a:pt x="6219554" y="2527300"/>
                </a:lnTo>
                <a:lnTo>
                  <a:pt x="6223335" y="2476500"/>
                </a:lnTo>
                <a:lnTo>
                  <a:pt x="6225723" y="2425700"/>
                </a:lnTo>
                <a:lnTo>
                  <a:pt x="6226723" y="2374900"/>
                </a:lnTo>
                <a:lnTo>
                  <a:pt x="6226339" y="2324100"/>
                </a:lnTo>
                <a:lnTo>
                  <a:pt x="6224577" y="2273300"/>
                </a:lnTo>
                <a:lnTo>
                  <a:pt x="6221441" y="2235200"/>
                </a:lnTo>
                <a:lnTo>
                  <a:pt x="6216937" y="2184400"/>
                </a:lnTo>
                <a:lnTo>
                  <a:pt x="6211069" y="2133600"/>
                </a:lnTo>
                <a:lnTo>
                  <a:pt x="6203843" y="2082800"/>
                </a:lnTo>
                <a:lnTo>
                  <a:pt x="6195264" y="2044700"/>
                </a:lnTo>
                <a:lnTo>
                  <a:pt x="6185335" y="1993900"/>
                </a:lnTo>
                <a:lnTo>
                  <a:pt x="6174063" y="1943100"/>
                </a:lnTo>
                <a:lnTo>
                  <a:pt x="6161453" y="1905000"/>
                </a:lnTo>
                <a:lnTo>
                  <a:pt x="6147509" y="1854200"/>
                </a:lnTo>
                <a:lnTo>
                  <a:pt x="6132236" y="1816100"/>
                </a:lnTo>
                <a:lnTo>
                  <a:pt x="6115639" y="1765300"/>
                </a:lnTo>
                <a:lnTo>
                  <a:pt x="6097724" y="1727200"/>
                </a:lnTo>
                <a:lnTo>
                  <a:pt x="6078495" y="1676400"/>
                </a:lnTo>
                <a:lnTo>
                  <a:pt x="6057957" y="1638300"/>
                </a:lnTo>
                <a:lnTo>
                  <a:pt x="6036116" y="1600200"/>
                </a:lnTo>
                <a:close/>
              </a:path>
              <a:path w="6226810" h="4394200">
                <a:moveTo>
                  <a:pt x="3639253" y="0"/>
                </a:moveTo>
                <a:lnTo>
                  <a:pt x="2572161" y="0"/>
                </a:lnTo>
                <a:lnTo>
                  <a:pt x="2072619" y="723900"/>
                </a:lnTo>
                <a:lnTo>
                  <a:pt x="1490780" y="723900"/>
                </a:lnTo>
                <a:lnTo>
                  <a:pt x="1432793" y="736600"/>
                </a:lnTo>
                <a:lnTo>
                  <a:pt x="1375844" y="736600"/>
                </a:lnTo>
                <a:lnTo>
                  <a:pt x="1211190" y="774700"/>
                </a:lnTo>
                <a:lnTo>
                  <a:pt x="1158358" y="774700"/>
                </a:lnTo>
                <a:lnTo>
                  <a:pt x="1106545" y="787400"/>
                </a:lnTo>
                <a:lnTo>
                  <a:pt x="1055748" y="812800"/>
                </a:lnTo>
                <a:lnTo>
                  <a:pt x="909420" y="850900"/>
                </a:lnTo>
                <a:lnTo>
                  <a:pt x="862652" y="876300"/>
                </a:lnTo>
                <a:lnTo>
                  <a:pt x="816882" y="901700"/>
                </a:lnTo>
                <a:lnTo>
                  <a:pt x="772106" y="914400"/>
                </a:lnTo>
                <a:lnTo>
                  <a:pt x="728321" y="939800"/>
                </a:lnTo>
                <a:lnTo>
                  <a:pt x="685523" y="965200"/>
                </a:lnTo>
                <a:lnTo>
                  <a:pt x="643708" y="990600"/>
                </a:lnTo>
                <a:lnTo>
                  <a:pt x="602873" y="1003300"/>
                </a:lnTo>
                <a:lnTo>
                  <a:pt x="563014" y="1028700"/>
                </a:lnTo>
                <a:lnTo>
                  <a:pt x="524128" y="1066800"/>
                </a:lnTo>
                <a:lnTo>
                  <a:pt x="486210" y="1092200"/>
                </a:lnTo>
                <a:lnTo>
                  <a:pt x="449257" y="1117600"/>
                </a:lnTo>
                <a:lnTo>
                  <a:pt x="413266" y="1143000"/>
                </a:lnTo>
                <a:lnTo>
                  <a:pt x="378232" y="1168400"/>
                </a:lnTo>
                <a:lnTo>
                  <a:pt x="344153" y="1206500"/>
                </a:lnTo>
                <a:lnTo>
                  <a:pt x="311024" y="1231900"/>
                </a:lnTo>
                <a:lnTo>
                  <a:pt x="278842" y="1270000"/>
                </a:lnTo>
                <a:lnTo>
                  <a:pt x="247603" y="1295400"/>
                </a:lnTo>
                <a:lnTo>
                  <a:pt x="217303" y="1333500"/>
                </a:lnTo>
                <a:lnTo>
                  <a:pt x="187940" y="1358900"/>
                </a:lnTo>
                <a:lnTo>
                  <a:pt x="159508" y="1397000"/>
                </a:lnTo>
                <a:lnTo>
                  <a:pt x="132006" y="1435100"/>
                </a:lnTo>
                <a:lnTo>
                  <a:pt x="105428" y="1460500"/>
                </a:lnTo>
                <a:lnTo>
                  <a:pt x="79771" y="1498600"/>
                </a:lnTo>
                <a:lnTo>
                  <a:pt x="55032" y="1536700"/>
                </a:lnTo>
                <a:lnTo>
                  <a:pt x="31207" y="1562100"/>
                </a:lnTo>
                <a:lnTo>
                  <a:pt x="8292" y="1600200"/>
                </a:lnTo>
                <a:lnTo>
                  <a:pt x="0" y="1612900"/>
                </a:lnTo>
                <a:lnTo>
                  <a:pt x="0" y="3530600"/>
                </a:lnTo>
                <a:lnTo>
                  <a:pt x="2860" y="3530600"/>
                </a:lnTo>
                <a:lnTo>
                  <a:pt x="31145" y="3568700"/>
                </a:lnTo>
                <a:lnTo>
                  <a:pt x="50455" y="3594100"/>
                </a:lnTo>
                <a:lnTo>
                  <a:pt x="92176" y="3644900"/>
                </a:lnTo>
                <a:lnTo>
                  <a:pt x="138186" y="3695700"/>
                </a:lnTo>
                <a:lnTo>
                  <a:pt x="188670" y="3746500"/>
                </a:lnTo>
                <a:lnTo>
                  <a:pt x="243812" y="3797300"/>
                </a:lnTo>
                <a:lnTo>
                  <a:pt x="273186" y="3822700"/>
                </a:lnTo>
                <a:lnTo>
                  <a:pt x="303795" y="3848100"/>
                </a:lnTo>
                <a:lnTo>
                  <a:pt x="335659" y="3873500"/>
                </a:lnTo>
                <a:lnTo>
                  <a:pt x="368804" y="3886200"/>
                </a:lnTo>
                <a:lnTo>
                  <a:pt x="403250" y="3911600"/>
                </a:lnTo>
                <a:lnTo>
                  <a:pt x="439023" y="3937000"/>
                </a:lnTo>
                <a:lnTo>
                  <a:pt x="476144" y="3962400"/>
                </a:lnTo>
                <a:lnTo>
                  <a:pt x="514636" y="3987800"/>
                </a:lnTo>
                <a:lnTo>
                  <a:pt x="554523" y="4000500"/>
                </a:lnTo>
                <a:lnTo>
                  <a:pt x="595828" y="4025900"/>
                </a:lnTo>
                <a:lnTo>
                  <a:pt x="638574" y="4038600"/>
                </a:lnTo>
                <a:lnTo>
                  <a:pt x="682783" y="4064000"/>
                </a:lnTo>
                <a:lnTo>
                  <a:pt x="728479" y="4076700"/>
                </a:lnTo>
                <a:lnTo>
                  <a:pt x="775684" y="4102100"/>
                </a:lnTo>
                <a:lnTo>
                  <a:pt x="824423" y="4114800"/>
                </a:lnTo>
                <a:lnTo>
                  <a:pt x="874717" y="4140200"/>
                </a:lnTo>
                <a:lnTo>
                  <a:pt x="926590" y="4152900"/>
                </a:lnTo>
                <a:lnTo>
                  <a:pt x="1035165" y="4178300"/>
                </a:lnTo>
                <a:lnTo>
                  <a:pt x="1210443" y="4216400"/>
                </a:lnTo>
                <a:lnTo>
                  <a:pt x="1272273" y="4216400"/>
                </a:lnTo>
                <a:lnTo>
                  <a:pt x="1335842" y="4229100"/>
                </a:lnTo>
                <a:lnTo>
                  <a:pt x="1401175" y="4229100"/>
                </a:lnTo>
                <a:lnTo>
                  <a:pt x="1468293" y="4241800"/>
                </a:lnTo>
                <a:lnTo>
                  <a:pt x="2269393" y="4241800"/>
                </a:lnTo>
                <a:lnTo>
                  <a:pt x="2885470" y="3365500"/>
                </a:lnTo>
                <a:lnTo>
                  <a:pt x="1493165" y="3365500"/>
                </a:lnTo>
                <a:lnTo>
                  <a:pt x="1434211" y="3352800"/>
                </a:lnTo>
                <a:lnTo>
                  <a:pt x="1377056" y="3352800"/>
                </a:lnTo>
                <a:lnTo>
                  <a:pt x="1268238" y="3327400"/>
                </a:lnTo>
                <a:lnTo>
                  <a:pt x="1166893" y="3302000"/>
                </a:lnTo>
                <a:lnTo>
                  <a:pt x="1119080" y="3289300"/>
                </a:lnTo>
                <a:lnTo>
                  <a:pt x="1073204" y="3276600"/>
                </a:lnTo>
                <a:lnTo>
                  <a:pt x="1029289" y="3251200"/>
                </a:lnTo>
                <a:lnTo>
                  <a:pt x="987357" y="3238500"/>
                </a:lnTo>
                <a:lnTo>
                  <a:pt x="947430" y="3213100"/>
                </a:lnTo>
                <a:lnTo>
                  <a:pt x="909533" y="3200400"/>
                </a:lnTo>
                <a:lnTo>
                  <a:pt x="873687" y="3175000"/>
                </a:lnTo>
                <a:lnTo>
                  <a:pt x="839916" y="3149600"/>
                </a:lnTo>
                <a:lnTo>
                  <a:pt x="808243" y="3124200"/>
                </a:lnTo>
                <a:lnTo>
                  <a:pt x="778690" y="3098800"/>
                </a:lnTo>
                <a:lnTo>
                  <a:pt x="751281" y="3060700"/>
                </a:lnTo>
                <a:lnTo>
                  <a:pt x="726038" y="3035300"/>
                </a:lnTo>
                <a:lnTo>
                  <a:pt x="699364" y="2997200"/>
                </a:lnTo>
                <a:lnTo>
                  <a:pt x="675571" y="2959100"/>
                </a:lnTo>
                <a:lnTo>
                  <a:pt x="654678" y="2921000"/>
                </a:lnTo>
                <a:lnTo>
                  <a:pt x="636708" y="2870200"/>
                </a:lnTo>
                <a:lnTo>
                  <a:pt x="621682" y="2832100"/>
                </a:lnTo>
                <a:lnTo>
                  <a:pt x="609620" y="2781300"/>
                </a:lnTo>
                <a:lnTo>
                  <a:pt x="600545" y="2730500"/>
                </a:lnTo>
                <a:lnTo>
                  <a:pt x="594476" y="2679700"/>
                </a:lnTo>
                <a:lnTo>
                  <a:pt x="591435" y="2628900"/>
                </a:lnTo>
                <a:lnTo>
                  <a:pt x="591444" y="2578100"/>
                </a:lnTo>
                <a:lnTo>
                  <a:pt x="594523" y="2527300"/>
                </a:lnTo>
                <a:lnTo>
                  <a:pt x="600693" y="2476500"/>
                </a:lnTo>
                <a:lnTo>
                  <a:pt x="609976" y="2425700"/>
                </a:lnTo>
                <a:lnTo>
                  <a:pt x="622393" y="2374900"/>
                </a:lnTo>
                <a:lnTo>
                  <a:pt x="632752" y="2336800"/>
                </a:lnTo>
                <a:lnTo>
                  <a:pt x="644657" y="2298700"/>
                </a:lnTo>
                <a:lnTo>
                  <a:pt x="658127" y="2260600"/>
                </a:lnTo>
                <a:lnTo>
                  <a:pt x="673175" y="2222500"/>
                </a:lnTo>
                <a:lnTo>
                  <a:pt x="689819" y="2184400"/>
                </a:lnTo>
                <a:lnTo>
                  <a:pt x="708075" y="2146300"/>
                </a:lnTo>
                <a:lnTo>
                  <a:pt x="727957" y="2108200"/>
                </a:lnTo>
                <a:lnTo>
                  <a:pt x="749483" y="2070100"/>
                </a:lnTo>
                <a:lnTo>
                  <a:pt x="772668" y="2044700"/>
                </a:lnTo>
                <a:lnTo>
                  <a:pt x="797527" y="2006600"/>
                </a:lnTo>
                <a:lnTo>
                  <a:pt x="824078" y="1968500"/>
                </a:lnTo>
                <a:lnTo>
                  <a:pt x="852336" y="1943100"/>
                </a:lnTo>
                <a:lnTo>
                  <a:pt x="882316" y="1905000"/>
                </a:lnTo>
                <a:lnTo>
                  <a:pt x="914035" y="1879600"/>
                </a:lnTo>
                <a:lnTo>
                  <a:pt x="947509" y="1841500"/>
                </a:lnTo>
                <a:lnTo>
                  <a:pt x="982753" y="1816100"/>
                </a:lnTo>
                <a:lnTo>
                  <a:pt x="1019784" y="1790700"/>
                </a:lnTo>
                <a:lnTo>
                  <a:pt x="1058617" y="1765300"/>
                </a:lnTo>
                <a:lnTo>
                  <a:pt x="1099269" y="1739900"/>
                </a:lnTo>
                <a:lnTo>
                  <a:pt x="1141755" y="1714500"/>
                </a:lnTo>
                <a:lnTo>
                  <a:pt x="1186091" y="1701800"/>
                </a:lnTo>
                <a:lnTo>
                  <a:pt x="1232293" y="1676400"/>
                </a:lnTo>
                <a:lnTo>
                  <a:pt x="1280378" y="1663700"/>
                </a:lnTo>
                <a:lnTo>
                  <a:pt x="1382257" y="1638300"/>
                </a:lnTo>
                <a:lnTo>
                  <a:pt x="1491856" y="1612900"/>
                </a:lnTo>
                <a:lnTo>
                  <a:pt x="1549590" y="1600200"/>
                </a:lnTo>
                <a:lnTo>
                  <a:pt x="2534721" y="1600200"/>
                </a:lnTo>
                <a:lnTo>
                  <a:pt x="3639253" y="0"/>
                </a:lnTo>
                <a:close/>
              </a:path>
              <a:path w="6226810" h="4394200">
                <a:moveTo>
                  <a:pt x="4401513" y="723900"/>
                </a:moveTo>
                <a:lnTo>
                  <a:pt x="3669403" y="723900"/>
                </a:lnTo>
                <a:lnTo>
                  <a:pt x="1812206" y="3365500"/>
                </a:lnTo>
                <a:lnTo>
                  <a:pt x="2885470" y="3365500"/>
                </a:lnTo>
                <a:lnTo>
                  <a:pt x="4126552" y="1600200"/>
                </a:lnTo>
                <a:lnTo>
                  <a:pt x="6036116" y="1600200"/>
                </a:lnTo>
                <a:lnTo>
                  <a:pt x="6012975" y="1562100"/>
                </a:lnTo>
                <a:lnTo>
                  <a:pt x="5988541" y="1511300"/>
                </a:lnTo>
                <a:lnTo>
                  <a:pt x="5962817" y="1473200"/>
                </a:lnTo>
                <a:lnTo>
                  <a:pt x="5935810" y="1435100"/>
                </a:lnTo>
                <a:lnTo>
                  <a:pt x="5907524" y="1397000"/>
                </a:lnTo>
                <a:lnTo>
                  <a:pt x="5867892" y="1346200"/>
                </a:lnTo>
                <a:lnTo>
                  <a:pt x="5824061" y="1308100"/>
                </a:lnTo>
                <a:lnTo>
                  <a:pt x="5800513" y="1282700"/>
                </a:lnTo>
                <a:lnTo>
                  <a:pt x="5750036" y="1231900"/>
                </a:lnTo>
                <a:lnTo>
                  <a:pt x="5694900" y="1181100"/>
                </a:lnTo>
                <a:lnTo>
                  <a:pt x="5665527" y="1155700"/>
                </a:lnTo>
                <a:lnTo>
                  <a:pt x="5634920" y="1130300"/>
                </a:lnTo>
                <a:lnTo>
                  <a:pt x="5603057" y="1104900"/>
                </a:lnTo>
                <a:lnTo>
                  <a:pt x="5569913" y="1079500"/>
                </a:lnTo>
                <a:lnTo>
                  <a:pt x="5535467" y="1054100"/>
                </a:lnTo>
                <a:lnTo>
                  <a:pt x="5499695" y="1028700"/>
                </a:lnTo>
                <a:lnTo>
                  <a:pt x="5462574" y="1016000"/>
                </a:lnTo>
                <a:lnTo>
                  <a:pt x="5424081" y="990600"/>
                </a:lnTo>
                <a:lnTo>
                  <a:pt x="5384193" y="965200"/>
                </a:lnTo>
                <a:lnTo>
                  <a:pt x="5342888" y="952500"/>
                </a:lnTo>
                <a:lnTo>
                  <a:pt x="5300142" y="927100"/>
                </a:lnTo>
                <a:lnTo>
                  <a:pt x="5255932" y="914400"/>
                </a:lnTo>
                <a:lnTo>
                  <a:pt x="5210236" y="889000"/>
                </a:lnTo>
                <a:lnTo>
                  <a:pt x="5163030" y="876300"/>
                </a:lnTo>
                <a:lnTo>
                  <a:pt x="5114291" y="850900"/>
                </a:lnTo>
                <a:lnTo>
                  <a:pt x="5012124" y="825500"/>
                </a:lnTo>
                <a:lnTo>
                  <a:pt x="4903550" y="800100"/>
                </a:lnTo>
                <a:lnTo>
                  <a:pt x="4728275" y="762000"/>
                </a:lnTo>
                <a:lnTo>
                  <a:pt x="4666448" y="749300"/>
                </a:lnTo>
                <a:lnTo>
                  <a:pt x="4602881" y="749300"/>
                </a:lnTo>
                <a:lnTo>
                  <a:pt x="4537551" y="736600"/>
                </a:lnTo>
                <a:lnTo>
                  <a:pt x="4470437" y="736600"/>
                </a:lnTo>
                <a:lnTo>
                  <a:pt x="4401513" y="72390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xmlns="" id="{15F52F0A-EB77-A447-95EC-4D62FD0E39A7}"/>
              </a:ext>
            </a:extLst>
          </p:cNvPr>
          <p:cNvSpPr/>
          <p:nvPr/>
        </p:nvSpPr>
        <p:spPr>
          <a:xfrm>
            <a:off x="9953032" y="7012"/>
            <a:ext cx="6303010" cy="5105400"/>
          </a:xfrm>
          <a:custGeom>
            <a:avLst/>
            <a:gdLst/>
            <a:ahLst/>
            <a:cxnLst/>
            <a:rect l="l" t="t" r="r" b="b"/>
            <a:pathLst>
              <a:path w="6303009" h="5105400">
                <a:moveTo>
                  <a:pt x="6302967" y="1130299"/>
                </a:moveTo>
                <a:lnTo>
                  <a:pt x="4733571" y="1130299"/>
                </a:lnTo>
                <a:lnTo>
                  <a:pt x="4792527" y="1142999"/>
                </a:lnTo>
                <a:lnTo>
                  <a:pt x="4849682" y="1142999"/>
                </a:lnTo>
                <a:lnTo>
                  <a:pt x="4958495" y="1168399"/>
                </a:lnTo>
                <a:lnTo>
                  <a:pt x="5059829" y="1193799"/>
                </a:lnTo>
                <a:lnTo>
                  <a:pt x="5107635" y="1206499"/>
                </a:lnTo>
                <a:lnTo>
                  <a:pt x="5153503" y="1219199"/>
                </a:lnTo>
                <a:lnTo>
                  <a:pt x="5197410" y="1244599"/>
                </a:lnTo>
                <a:lnTo>
                  <a:pt x="5239334" y="1257299"/>
                </a:lnTo>
                <a:lnTo>
                  <a:pt x="5279252" y="1282699"/>
                </a:lnTo>
                <a:lnTo>
                  <a:pt x="5317141" y="1295399"/>
                </a:lnTo>
                <a:lnTo>
                  <a:pt x="5352979" y="1320799"/>
                </a:lnTo>
                <a:lnTo>
                  <a:pt x="5386743" y="1346199"/>
                </a:lnTo>
                <a:lnTo>
                  <a:pt x="5418409" y="1371599"/>
                </a:lnTo>
                <a:lnTo>
                  <a:pt x="5447957" y="1396999"/>
                </a:lnTo>
                <a:lnTo>
                  <a:pt x="5475362" y="1435099"/>
                </a:lnTo>
                <a:lnTo>
                  <a:pt x="5500602" y="1460499"/>
                </a:lnTo>
                <a:lnTo>
                  <a:pt x="5527306" y="1498599"/>
                </a:lnTo>
                <a:lnTo>
                  <a:pt x="5551126" y="1536699"/>
                </a:lnTo>
                <a:lnTo>
                  <a:pt x="5572040" y="1574799"/>
                </a:lnTo>
                <a:lnTo>
                  <a:pt x="5590028" y="1625599"/>
                </a:lnTo>
                <a:lnTo>
                  <a:pt x="5605069" y="1663699"/>
                </a:lnTo>
                <a:lnTo>
                  <a:pt x="5617141" y="1714499"/>
                </a:lnTo>
                <a:lnTo>
                  <a:pt x="5626225" y="1765299"/>
                </a:lnTo>
                <a:lnTo>
                  <a:pt x="5632300" y="1816099"/>
                </a:lnTo>
                <a:lnTo>
                  <a:pt x="5635343" y="1866899"/>
                </a:lnTo>
                <a:lnTo>
                  <a:pt x="5635336" y="1917699"/>
                </a:lnTo>
                <a:lnTo>
                  <a:pt x="5632256" y="1968499"/>
                </a:lnTo>
                <a:lnTo>
                  <a:pt x="5626082" y="2019299"/>
                </a:lnTo>
                <a:lnTo>
                  <a:pt x="5616795" y="2070099"/>
                </a:lnTo>
                <a:lnTo>
                  <a:pt x="5604373" y="2120899"/>
                </a:lnTo>
                <a:lnTo>
                  <a:pt x="5590528" y="2171699"/>
                </a:lnTo>
                <a:lnTo>
                  <a:pt x="5574256" y="2222499"/>
                </a:lnTo>
                <a:lnTo>
                  <a:pt x="5555654" y="2260599"/>
                </a:lnTo>
                <a:lnTo>
                  <a:pt x="5534818" y="2311399"/>
                </a:lnTo>
                <a:lnTo>
                  <a:pt x="5511845" y="2349499"/>
                </a:lnTo>
                <a:lnTo>
                  <a:pt x="5486829" y="2387599"/>
                </a:lnTo>
                <a:lnTo>
                  <a:pt x="5459868" y="2425699"/>
                </a:lnTo>
                <a:lnTo>
                  <a:pt x="5431058" y="2463799"/>
                </a:lnTo>
                <a:lnTo>
                  <a:pt x="5400495" y="2501899"/>
                </a:lnTo>
                <a:lnTo>
                  <a:pt x="5368275" y="2539999"/>
                </a:lnTo>
                <a:lnTo>
                  <a:pt x="5334494" y="2565399"/>
                </a:lnTo>
                <a:lnTo>
                  <a:pt x="5299248" y="2603499"/>
                </a:lnTo>
                <a:lnTo>
                  <a:pt x="5262635" y="2628899"/>
                </a:lnTo>
                <a:lnTo>
                  <a:pt x="5224749" y="2654299"/>
                </a:lnTo>
                <a:lnTo>
                  <a:pt x="5185687" y="2692399"/>
                </a:lnTo>
                <a:lnTo>
                  <a:pt x="5145546" y="2717799"/>
                </a:lnTo>
                <a:lnTo>
                  <a:pt x="5104421" y="2730499"/>
                </a:lnTo>
                <a:lnTo>
                  <a:pt x="5062409" y="2755899"/>
                </a:lnTo>
                <a:lnTo>
                  <a:pt x="5019605" y="2781299"/>
                </a:lnTo>
                <a:lnTo>
                  <a:pt x="4932010" y="2806699"/>
                </a:lnTo>
                <a:lnTo>
                  <a:pt x="4887410" y="2832099"/>
                </a:lnTo>
                <a:lnTo>
                  <a:pt x="4751557" y="2870199"/>
                </a:lnTo>
                <a:lnTo>
                  <a:pt x="4705909" y="2870199"/>
                </a:lnTo>
                <a:lnTo>
                  <a:pt x="4660239" y="2882899"/>
                </a:lnTo>
                <a:lnTo>
                  <a:pt x="4614644" y="2882899"/>
                </a:lnTo>
                <a:lnTo>
                  <a:pt x="4569219" y="2895599"/>
                </a:lnTo>
                <a:lnTo>
                  <a:pt x="3691893" y="2895599"/>
                </a:lnTo>
                <a:lnTo>
                  <a:pt x="2166204" y="5105399"/>
                </a:lnTo>
                <a:lnTo>
                  <a:pt x="3233118" y="5105399"/>
                </a:lnTo>
                <a:lnTo>
                  <a:pt x="4154097" y="3771899"/>
                </a:lnTo>
                <a:lnTo>
                  <a:pt x="4653251" y="3771899"/>
                </a:lnTo>
                <a:lnTo>
                  <a:pt x="4709658" y="3759199"/>
                </a:lnTo>
                <a:lnTo>
                  <a:pt x="4765264" y="3759199"/>
                </a:lnTo>
                <a:lnTo>
                  <a:pt x="4874062" y="3733799"/>
                </a:lnTo>
                <a:lnTo>
                  <a:pt x="4927247" y="3733799"/>
                </a:lnTo>
                <a:lnTo>
                  <a:pt x="5131804" y="3682999"/>
                </a:lnTo>
                <a:lnTo>
                  <a:pt x="5180879" y="3657599"/>
                </a:lnTo>
                <a:lnTo>
                  <a:pt x="5276529" y="3632199"/>
                </a:lnTo>
                <a:lnTo>
                  <a:pt x="5323095" y="3606799"/>
                </a:lnTo>
                <a:lnTo>
                  <a:pt x="5368818" y="3594099"/>
                </a:lnTo>
                <a:lnTo>
                  <a:pt x="5413694" y="3568699"/>
                </a:lnTo>
                <a:lnTo>
                  <a:pt x="5457719" y="3543299"/>
                </a:lnTo>
                <a:lnTo>
                  <a:pt x="5500889" y="3530599"/>
                </a:lnTo>
                <a:lnTo>
                  <a:pt x="5543202" y="3505199"/>
                </a:lnTo>
                <a:lnTo>
                  <a:pt x="5584652" y="3479799"/>
                </a:lnTo>
                <a:lnTo>
                  <a:pt x="5625237" y="3454399"/>
                </a:lnTo>
                <a:lnTo>
                  <a:pt x="5664954" y="3428999"/>
                </a:lnTo>
                <a:lnTo>
                  <a:pt x="5703797" y="3403599"/>
                </a:lnTo>
                <a:lnTo>
                  <a:pt x="5741764" y="3378199"/>
                </a:lnTo>
                <a:lnTo>
                  <a:pt x="5778852" y="3340099"/>
                </a:lnTo>
                <a:lnTo>
                  <a:pt x="5815055" y="3314699"/>
                </a:lnTo>
                <a:lnTo>
                  <a:pt x="5850372" y="3289299"/>
                </a:lnTo>
                <a:lnTo>
                  <a:pt x="5884798" y="3263899"/>
                </a:lnTo>
                <a:lnTo>
                  <a:pt x="5918329" y="3225799"/>
                </a:lnTo>
                <a:lnTo>
                  <a:pt x="5950962" y="3200399"/>
                </a:lnTo>
                <a:lnTo>
                  <a:pt x="5982694" y="3162299"/>
                </a:lnTo>
                <a:lnTo>
                  <a:pt x="6013520" y="3136899"/>
                </a:lnTo>
                <a:lnTo>
                  <a:pt x="6043437" y="3098799"/>
                </a:lnTo>
                <a:lnTo>
                  <a:pt x="6072442" y="3060699"/>
                </a:lnTo>
                <a:lnTo>
                  <a:pt x="6100530" y="3035299"/>
                </a:lnTo>
                <a:lnTo>
                  <a:pt x="6127699" y="2997199"/>
                </a:lnTo>
                <a:lnTo>
                  <a:pt x="6153944" y="2959099"/>
                </a:lnTo>
                <a:lnTo>
                  <a:pt x="6179262" y="2933699"/>
                </a:lnTo>
                <a:lnTo>
                  <a:pt x="6203649" y="2895599"/>
                </a:lnTo>
                <a:lnTo>
                  <a:pt x="6227102" y="2857499"/>
                </a:lnTo>
                <a:lnTo>
                  <a:pt x="6249617" y="2819399"/>
                </a:lnTo>
                <a:lnTo>
                  <a:pt x="6271190" y="2781299"/>
                </a:lnTo>
                <a:lnTo>
                  <a:pt x="6291818" y="2755899"/>
                </a:lnTo>
                <a:lnTo>
                  <a:pt x="6302967" y="2730499"/>
                </a:lnTo>
                <a:lnTo>
                  <a:pt x="6302967" y="1130299"/>
                </a:lnTo>
                <a:close/>
              </a:path>
              <a:path w="6303009" h="5105400">
                <a:moveTo>
                  <a:pt x="3596901" y="0"/>
                </a:moveTo>
                <a:lnTo>
                  <a:pt x="2529940" y="0"/>
                </a:lnTo>
                <a:lnTo>
                  <a:pt x="2360590" y="241299"/>
                </a:lnTo>
                <a:lnTo>
                  <a:pt x="1897855" y="241299"/>
                </a:lnTo>
                <a:lnTo>
                  <a:pt x="1837780" y="253999"/>
                </a:lnTo>
                <a:lnTo>
                  <a:pt x="1720764" y="253999"/>
                </a:lnTo>
                <a:lnTo>
                  <a:pt x="1663816" y="266699"/>
                </a:lnTo>
                <a:lnTo>
                  <a:pt x="1607901" y="266699"/>
                </a:lnTo>
                <a:lnTo>
                  <a:pt x="1499162" y="292099"/>
                </a:lnTo>
                <a:lnTo>
                  <a:pt x="1293936" y="342899"/>
                </a:lnTo>
                <a:lnTo>
                  <a:pt x="1245161" y="368299"/>
                </a:lnTo>
                <a:lnTo>
                  <a:pt x="1150623" y="393699"/>
                </a:lnTo>
                <a:lnTo>
                  <a:pt x="1104853" y="419099"/>
                </a:lnTo>
                <a:lnTo>
                  <a:pt x="1060077" y="444499"/>
                </a:lnTo>
                <a:lnTo>
                  <a:pt x="1016292" y="457199"/>
                </a:lnTo>
                <a:lnTo>
                  <a:pt x="973494" y="482599"/>
                </a:lnTo>
                <a:lnTo>
                  <a:pt x="931679" y="507999"/>
                </a:lnTo>
                <a:lnTo>
                  <a:pt x="890844" y="533399"/>
                </a:lnTo>
                <a:lnTo>
                  <a:pt x="850985" y="558799"/>
                </a:lnTo>
                <a:lnTo>
                  <a:pt x="812099" y="584199"/>
                </a:lnTo>
                <a:lnTo>
                  <a:pt x="774181" y="609599"/>
                </a:lnTo>
                <a:lnTo>
                  <a:pt x="737228" y="634999"/>
                </a:lnTo>
                <a:lnTo>
                  <a:pt x="701237" y="673099"/>
                </a:lnTo>
                <a:lnTo>
                  <a:pt x="666203" y="698499"/>
                </a:lnTo>
                <a:lnTo>
                  <a:pt x="632124" y="723899"/>
                </a:lnTo>
                <a:lnTo>
                  <a:pt x="598995" y="761999"/>
                </a:lnTo>
                <a:lnTo>
                  <a:pt x="566813" y="787399"/>
                </a:lnTo>
                <a:lnTo>
                  <a:pt x="535574" y="825499"/>
                </a:lnTo>
                <a:lnTo>
                  <a:pt x="505274" y="850899"/>
                </a:lnTo>
                <a:lnTo>
                  <a:pt x="475911" y="888999"/>
                </a:lnTo>
                <a:lnTo>
                  <a:pt x="447480" y="914399"/>
                </a:lnTo>
                <a:lnTo>
                  <a:pt x="419977" y="952499"/>
                </a:lnTo>
                <a:lnTo>
                  <a:pt x="393399" y="990599"/>
                </a:lnTo>
                <a:lnTo>
                  <a:pt x="367742" y="1015999"/>
                </a:lnTo>
                <a:lnTo>
                  <a:pt x="343003" y="1054099"/>
                </a:lnTo>
                <a:lnTo>
                  <a:pt x="319178" y="1092199"/>
                </a:lnTo>
                <a:lnTo>
                  <a:pt x="296263" y="1130299"/>
                </a:lnTo>
                <a:lnTo>
                  <a:pt x="274254" y="1168399"/>
                </a:lnTo>
                <a:lnTo>
                  <a:pt x="253149" y="1193799"/>
                </a:lnTo>
                <a:lnTo>
                  <a:pt x="232943" y="1231899"/>
                </a:lnTo>
                <a:lnTo>
                  <a:pt x="213633" y="1269999"/>
                </a:lnTo>
                <a:lnTo>
                  <a:pt x="195214" y="1308099"/>
                </a:lnTo>
                <a:lnTo>
                  <a:pt x="177684" y="1346199"/>
                </a:lnTo>
                <a:lnTo>
                  <a:pt x="161039" y="1384299"/>
                </a:lnTo>
                <a:lnTo>
                  <a:pt x="145275" y="1422399"/>
                </a:lnTo>
                <a:lnTo>
                  <a:pt x="130388" y="1460499"/>
                </a:lnTo>
                <a:lnTo>
                  <a:pt x="116375" y="1485899"/>
                </a:lnTo>
                <a:lnTo>
                  <a:pt x="103231" y="1523999"/>
                </a:lnTo>
                <a:lnTo>
                  <a:pt x="90955" y="1562099"/>
                </a:lnTo>
                <a:lnTo>
                  <a:pt x="79541" y="1600199"/>
                </a:lnTo>
                <a:lnTo>
                  <a:pt x="68986" y="1638299"/>
                </a:lnTo>
                <a:lnTo>
                  <a:pt x="59287" y="1676399"/>
                </a:lnTo>
                <a:lnTo>
                  <a:pt x="47062" y="1727199"/>
                </a:lnTo>
                <a:lnTo>
                  <a:pt x="36258" y="1777999"/>
                </a:lnTo>
                <a:lnTo>
                  <a:pt x="26869" y="1828799"/>
                </a:lnTo>
                <a:lnTo>
                  <a:pt x="18892" y="1866899"/>
                </a:lnTo>
                <a:lnTo>
                  <a:pt x="12321" y="1917699"/>
                </a:lnTo>
                <a:lnTo>
                  <a:pt x="7151" y="1968499"/>
                </a:lnTo>
                <a:lnTo>
                  <a:pt x="3377" y="2019299"/>
                </a:lnTo>
                <a:lnTo>
                  <a:pt x="995" y="2070099"/>
                </a:lnTo>
                <a:lnTo>
                  <a:pt x="0" y="2120899"/>
                </a:lnTo>
                <a:lnTo>
                  <a:pt x="386" y="2171699"/>
                </a:lnTo>
                <a:lnTo>
                  <a:pt x="2149" y="2222499"/>
                </a:lnTo>
                <a:lnTo>
                  <a:pt x="5285" y="2260599"/>
                </a:lnTo>
                <a:lnTo>
                  <a:pt x="9788" y="2311399"/>
                </a:lnTo>
                <a:lnTo>
                  <a:pt x="15653" y="2362199"/>
                </a:lnTo>
                <a:lnTo>
                  <a:pt x="22876" y="2412999"/>
                </a:lnTo>
                <a:lnTo>
                  <a:pt x="31452" y="2451099"/>
                </a:lnTo>
                <a:lnTo>
                  <a:pt x="41376" y="2501899"/>
                </a:lnTo>
                <a:lnTo>
                  <a:pt x="52642" y="2552699"/>
                </a:lnTo>
                <a:lnTo>
                  <a:pt x="65247" y="2590799"/>
                </a:lnTo>
                <a:lnTo>
                  <a:pt x="79185" y="2641599"/>
                </a:lnTo>
                <a:lnTo>
                  <a:pt x="94452" y="2679699"/>
                </a:lnTo>
                <a:lnTo>
                  <a:pt x="111042" y="2730499"/>
                </a:lnTo>
                <a:lnTo>
                  <a:pt x="128951" y="2768599"/>
                </a:lnTo>
                <a:lnTo>
                  <a:pt x="148174" y="2819399"/>
                </a:lnTo>
                <a:lnTo>
                  <a:pt x="168706" y="2857499"/>
                </a:lnTo>
                <a:lnTo>
                  <a:pt x="190542" y="2895599"/>
                </a:lnTo>
                <a:lnTo>
                  <a:pt x="213677" y="2933699"/>
                </a:lnTo>
                <a:lnTo>
                  <a:pt x="238107" y="2984499"/>
                </a:lnTo>
                <a:lnTo>
                  <a:pt x="263827" y="3022599"/>
                </a:lnTo>
                <a:lnTo>
                  <a:pt x="290832" y="3060699"/>
                </a:lnTo>
                <a:lnTo>
                  <a:pt x="319116" y="3098799"/>
                </a:lnTo>
                <a:lnTo>
                  <a:pt x="358762" y="3149599"/>
                </a:lnTo>
                <a:lnTo>
                  <a:pt x="380147" y="3162299"/>
                </a:lnTo>
                <a:lnTo>
                  <a:pt x="402605" y="3187699"/>
                </a:lnTo>
                <a:lnTo>
                  <a:pt x="450829" y="3238499"/>
                </a:lnTo>
                <a:lnTo>
                  <a:pt x="503618" y="3289299"/>
                </a:lnTo>
                <a:lnTo>
                  <a:pt x="561158" y="3340099"/>
                </a:lnTo>
                <a:lnTo>
                  <a:pt x="591766" y="3365499"/>
                </a:lnTo>
                <a:lnTo>
                  <a:pt x="623631" y="3390899"/>
                </a:lnTo>
                <a:lnTo>
                  <a:pt x="656775" y="3416299"/>
                </a:lnTo>
                <a:lnTo>
                  <a:pt x="691222" y="3441699"/>
                </a:lnTo>
                <a:lnTo>
                  <a:pt x="726994" y="3454399"/>
                </a:lnTo>
                <a:lnTo>
                  <a:pt x="764115" y="3479799"/>
                </a:lnTo>
                <a:lnTo>
                  <a:pt x="802607" y="3505199"/>
                </a:lnTo>
                <a:lnTo>
                  <a:pt x="842494" y="3530599"/>
                </a:lnTo>
                <a:lnTo>
                  <a:pt x="883799" y="3543299"/>
                </a:lnTo>
                <a:lnTo>
                  <a:pt x="926545" y="3568699"/>
                </a:lnTo>
                <a:lnTo>
                  <a:pt x="970754" y="3581399"/>
                </a:lnTo>
                <a:lnTo>
                  <a:pt x="1016450" y="3606799"/>
                </a:lnTo>
                <a:lnTo>
                  <a:pt x="1063655" y="3619499"/>
                </a:lnTo>
                <a:lnTo>
                  <a:pt x="1112394" y="3644899"/>
                </a:lnTo>
                <a:lnTo>
                  <a:pt x="1162688" y="3657599"/>
                </a:lnTo>
                <a:lnTo>
                  <a:pt x="1268036" y="3682999"/>
                </a:lnTo>
                <a:lnTo>
                  <a:pt x="1379883" y="3708399"/>
                </a:lnTo>
                <a:lnTo>
                  <a:pt x="1560244" y="3746499"/>
                </a:lnTo>
                <a:lnTo>
                  <a:pt x="1623813" y="3746499"/>
                </a:lnTo>
                <a:lnTo>
                  <a:pt x="1689146" y="3759199"/>
                </a:lnTo>
                <a:lnTo>
                  <a:pt x="1756264" y="3759199"/>
                </a:lnTo>
                <a:lnTo>
                  <a:pt x="1825192" y="3771899"/>
                </a:lnTo>
                <a:lnTo>
                  <a:pt x="2557364" y="3771899"/>
                </a:lnTo>
                <a:lnTo>
                  <a:pt x="3173441" y="2895599"/>
                </a:lnTo>
                <a:lnTo>
                  <a:pt x="1968567" y="2895599"/>
                </a:lnTo>
                <a:lnTo>
                  <a:pt x="1904351" y="2882899"/>
                </a:lnTo>
                <a:lnTo>
                  <a:pt x="1722182" y="2882899"/>
                </a:lnTo>
                <a:lnTo>
                  <a:pt x="1609695" y="2857499"/>
                </a:lnTo>
                <a:lnTo>
                  <a:pt x="1556209" y="2857499"/>
                </a:lnTo>
                <a:lnTo>
                  <a:pt x="1454864" y="2832099"/>
                </a:lnTo>
                <a:lnTo>
                  <a:pt x="1407051" y="2806699"/>
                </a:lnTo>
                <a:lnTo>
                  <a:pt x="1361175" y="2793999"/>
                </a:lnTo>
                <a:lnTo>
                  <a:pt x="1317260" y="2781299"/>
                </a:lnTo>
                <a:lnTo>
                  <a:pt x="1275328" y="2755899"/>
                </a:lnTo>
                <a:lnTo>
                  <a:pt x="1235401" y="2743199"/>
                </a:lnTo>
                <a:lnTo>
                  <a:pt x="1197504" y="2717799"/>
                </a:lnTo>
                <a:lnTo>
                  <a:pt x="1161658" y="2692399"/>
                </a:lnTo>
                <a:lnTo>
                  <a:pt x="1127887" y="2666999"/>
                </a:lnTo>
                <a:lnTo>
                  <a:pt x="1096214" y="2641599"/>
                </a:lnTo>
                <a:lnTo>
                  <a:pt x="1066661" y="2616199"/>
                </a:lnTo>
                <a:lnTo>
                  <a:pt x="1014009" y="2552699"/>
                </a:lnTo>
                <a:lnTo>
                  <a:pt x="987335" y="2514599"/>
                </a:lnTo>
                <a:lnTo>
                  <a:pt x="963542" y="2476499"/>
                </a:lnTo>
                <a:lnTo>
                  <a:pt x="942649" y="2438399"/>
                </a:lnTo>
                <a:lnTo>
                  <a:pt x="924679" y="2400299"/>
                </a:lnTo>
                <a:lnTo>
                  <a:pt x="909653" y="2349499"/>
                </a:lnTo>
                <a:lnTo>
                  <a:pt x="897591" y="2298699"/>
                </a:lnTo>
                <a:lnTo>
                  <a:pt x="888516" y="2260599"/>
                </a:lnTo>
                <a:lnTo>
                  <a:pt x="882447" y="2209799"/>
                </a:lnTo>
                <a:lnTo>
                  <a:pt x="879406" y="2158999"/>
                </a:lnTo>
                <a:lnTo>
                  <a:pt x="879415" y="2108199"/>
                </a:lnTo>
                <a:lnTo>
                  <a:pt x="882494" y="2057399"/>
                </a:lnTo>
                <a:lnTo>
                  <a:pt x="888664" y="1993899"/>
                </a:lnTo>
                <a:lnTo>
                  <a:pt x="897948" y="1943099"/>
                </a:lnTo>
                <a:lnTo>
                  <a:pt x="910364" y="1892299"/>
                </a:lnTo>
                <a:lnTo>
                  <a:pt x="920723" y="1854199"/>
                </a:lnTo>
                <a:lnTo>
                  <a:pt x="932628" y="1816099"/>
                </a:lnTo>
                <a:lnTo>
                  <a:pt x="946098" y="1777999"/>
                </a:lnTo>
                <a:lnTo>
                  <a:pt x="961146" y="1739899"/>
                </a:lnTo>
                <a:lnTo>
                  <a:pt x="977790" y="1701799"/>
                </a:lnTo>
                <a:lnTo>
                  <a:pt x="996046" y="1663699"/>
                </a:lnTo>
                <a:lnTo>
                  <a:pt x="1015928" y="1638299"/>
                </a:lnTo>
                <a:lnTo>
                  <a:pt x="1037454" y="1600199"/>
                </a:lnTo>
                <a:lnTo>
                  <a:pt x="1060639" y="1562099"/>
                </a:lnTo>
                <a:lnTo>
                  <a:pt x="1085498" y="1523999"/>
                </a:lnTo>
                <a:lnTo>
                  <a:pt x="1112049" y="1498599"/>
                </a:lnTo>
                <a:lnTo>
                  <a:pt x="1140307" y="1460499"/>
                </a:lnTo>
                <a:lnTo>
                  <a:pt x="1170287" y="1435099"/>
                </a:lnTo>
                <a:lnTo>
                  <a:pt x="1202006" y="1396999"/>
                </a:lnTo>
                <a:lnTo>
                  <a:pt x="1235480" y="1371599"/>
                </a:lnTo>
                <a:lnTo>
                  <a:pt x="1270724" y="1346199"/>
                </a:lnTo>
                <a:lnTo>
                  <a:pt x="1307755" y="1308099"/>
                </a:lnTo>
                <a:lnTo>
                  <a:pt x="1346588" y="1282699"/>
                </a:lnTo>
                <a:lnTo>
                  <a:pt x="1387240" y="1257299"/>
                </a:lnTo>
                <a:lnTo>
                  <a:pt x="1429726" y="1244599"/>
                </a:lnTo>
                <a:lnTo>
                  <a:pt x="1474062" y="1219199"/>
                </a:lnTo>
                <a:lnTo>
                  <a:pt x="1520264" y="1206499"/>
                </a:lnTo>
                <a:lnTo>
                  <a:pt x="1568349" y="1181099"/>
                </a:lnTo>
                <a:lnTo>
                  <a:pt x="1670228" y="1155699"/>
                </a:lnTo>
                <a:lnTo>
                  <a:pt x="1779827" y="1130299"/>
                </a:lnTo>
                <a:lnTo>
                  <a:pt x="2822692" y="1130299"/>
                </a:lnTo>
                <a:lnTo>
                  <a:pt x="3596901" y="0"/>
                </a:lnTo>
                <a:close/>
              </a:path>
              <a:path w="6303009" h="5105400">
                <a:moveTo>
                  <a:pt x="4758408" y="253999"/>
                </a:moveTo>
                <a:lnTo>
                  <a:pt x="3957374" y="253999"/>
                </a:lnTo>
                <a:lnTo>
                  <a:pt x="2100177" y="2895599"/>
                </a:lnTo>
                <a:lnTo>
                  <a:pt x="3173441" y="2895599"/>
                </a:lnTo>
                <a:lnTo>
                  <a:pt x="4414523" y="1130299"/>
                </a:lnTo>
                <a:lnTo>
                  <a:pt x="6302967" y="1130299"/>
                </a:lnTo>
                <a:lnTo>
                  <a:pt x="6302967" y="1079499"/>
                </a:lnTo>
                <a:lnTo>
                  <a:pt x="6300946" y="1079499"/>
                </a:lnTo>
                <a:lnTo>
                  <a:pt x="6276512" y="1041399"/>
                </a:lnTo>
                <a:lnTo>
                  <a:pt x="6250788" y="1003299"/>
                </a:lnTo>
                <a:lnTo>
                  <a:pt x="6223781" y="965199"/>
                </a:lnTo>
                <a:lnTo>
                  <a:pt x="6195495" y="927099"/>
                </a:lnTo>
                <a:lnTo>
                  <a:pt x="6155863" y="876299"/>
                </a:lnTo>
                <a:lnTo>
                  <a:pt x="6112032" y="825499"/>
                </a:lnTo>
                <a:lnTo>
                  <a:pt x="6063816" y="774699"/>
                </a:lnTo>
                <a:lnTo>
                  <a:pt x="6011033" y="723899"/>
                </a:lnTo>
                <a:lnTo>
                  <a:pt x="5953498" y="673099"/>
                </a:lnTo>
                <a:lnTo>
                  <a:pt x="5922891" y="647699"/>
                </a:lnTo>
                <a:lnTo>
                  <a:pt x="5891028" y="622299"/>
                </a:lnTo>
                <a:lnTo>
                  <a:pt x="5857884" y="609599"/>
                </a:lnTo>
                <a:lnTo>
                  <a:pt x="5823438" y="584199"/>
                </a:lnTo>
                <a:lnTo>
                  <a:pt x="5787666" y="558799"/>
                </a:lnTo>
                <a:lnTo>
                  <a:pt x="5750545" y="533399"/>
                </a:lnTo>
                <a:lnTo>
                  <a:pt x="5712052" y="507999"/>
                </a:lnTo>
                <a:lnTo>
                  <a:pt x="5672164" y="495299"/>
                </a:lnTo>
                <a:lnTo>
                  <a:pt x="5630859" y="469899"/>
                </a:lnTo>
                <a:lnTo>
                  <a:pt x="5588113" y="457199"/>
                </a:lnTo>
                <a:lnTo>
                  <a:pt x="5543904" y="431799"/>
                </a:lnTo>
                <a:lnTo>
                  <a:pt x="5498207" y="419099"/>
                </a:lnTo>
                <a:lnTo>
                  <a:pt x="5451001" y="393699"/>
                </a:lnTo>
                <a:lnTo>
                  <a:pt x="5402262" y="380999"/>
                </a:lnTo>
                <a:lnTo>
                  <a:pt x="5351968" y="355599"/>
                </a:lnTo>
                <a:lnTo>
                  <a:pt x="5246620" y="330199"/>
                </a:lnTo>
                <a:lnTo>
                  <a:pt x="5076357" y="292099"/>
                </a:lnTo>
                <a:lnTo>
                  <a:pt x="5016246" y="279399"/>
                </a:lnTo>
                <a:lnTo>
                  <a:pt x="4954419" y="279399"/>
                </a:lnTo>
                <a:lnTo>
                  <a:pt x="4890852" y="266699"/>
                </a:lnTo>
                <a:lnTo>
                  <a:pt x="4825523" y="266699"/>
                </a:lnTo>
                <a:lnTo>
                  <a:pt x="4758408" y="253999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xmlns="" id="{33982F21-0859-9B44-855C-5B26EA6C1F62}"/>
              </a:ext>
            </a:extLst>
          </p:cNvPr>
          <p:cNvGrpSpPr/>
          <p:nvPr/>
        </p:nvGrpSpPr>
        <p:grpSpPr>
          <a:xfrm>
            <a:off x="634994" y="480009"/>
            <a:ext cx="914452" cy="1075526"/>
            <a:chOff x="634994" y="480009"/>
            <a:chExt cx="914452" cy="1075526"/>
          </a:xfrm>
        </p:grpSpPr>
        <p:pic>
          <p:nvPicPr>
            <p:cNvPr id="67" name="object 5">
              <a:extLst>
                <a:ext uri="{FF2B5EF4-FFF2-40B4-BE49-F238E27FC236}">
                  <a16:creationId xmlns:a16="http://schemas.microsoft.com/office/drawing/2014/main" xmlns="" id="{EA677D68-D9AD-D241-89DC-AFC808C9DA78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7218" y="1352696"/>
              <a:ext cx="163266" cy="78676"/>
            </a:xfrm>
            <a:prstGeom prst="rect">
              <a:avLst/>
            </a:prstGeom>
          </p:spPr>
        </p:pic>
        <p:pic>
          <p:nvPicPr>
            <p:cNvPr id="68" name="object 6">
              <a:extLst>
                <a:ext uri="{FF2B5EF4-FFF2-40B4-BE49-F238E27FC236}">
                  <a16:creationId xmlns:a16="http://schemas.microsoft.com/office/drawing/2014/main" xmlns="" id="{D0429967-809E-794B-8218-D9FC82CAFF4D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2641" y="1353580"/>
              <a:ext cx="341118" cy="89957"/>
            </a:xfrm>
            <a:prstGeom prst="rect">
              <a:avLst/>
            </a:prstGeom>
          </p:spPr>
        </p:pic>
        <p:sp>
          <p:nvSpPr>
            <p:cNvPr id="69" name="object 7">
              <a:extLst>
                <a:ext uri="{FF2B5EF4-FFF2-40B4-BE49-F238E27FC236}">
                  <a16:creationId xmlns:a16="http://schemas.microsoft.com/office/drawing/2014/main" xmlns="" id="{3A3C9FCB-3070-444D-AF50-07C9633B4340}"/>
                </a:ext>
              </a:extLst>
            </p:cNvPr>
            <p:cNvSpPr/>
            <p:nvPr/>
          </p:nvSpPr>
          <p:spPr>
            <a:xfrm>
              <a:off x="1192096" y="1353577"/>
              <a:ext cx="62230" cy="77470"/>
            </a:xfrm>
            <a:custGeom>
              <a:avLst/>
              <a:gdLst/>
              <a:ahLst/>
              <a:cxnLst/>
              <a:rect l="l" t="t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70" name="object 8">
              <a:extLst>
                <a:ext uri="{FF2B5EF4-FFF2-40B4-BE49-F238E27FC236}">
                  <a16:creationId xmlns:a16="http://schemas.microsoft.com/office/drawing/2014/main" xmlns="" id="{B4C3945C-AB83-314D-A571-024552EF7139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74796" y="1353580"/>
              <a:ext cx="66154" cy="76911"/>
            </a:xfrm>
            <a:prstGeom prst="rect">
              <a:avLst/>
            </a:prstGeom>
          </p:spPr>
        </p:pic>
        <p:pic>
          <p:nvPicPr>
            <p:cNvPr id="71" name="object 9">
              <a:extLst>
                <a:ext uri="{FF2B5EF4-FFF2-40B4-BE49-F238E27FC236}">
                  <a16:creationId xmlns:a16="http://schemas.microsoft.com/office/drawing/2014/main" xmlns="" id="{6F5775BB-9016-7A4F-AC9C-8B0D07ACBF4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69272" y="1353577"/>
              <a:ext cx="85153" cy="76923"/>
            </a:xfrm>
            <a:prstGeom prst="rect">
              <a:avLst/>
            </a:prstGeom>
          </p:spPr>
        </p:pic>
        <p:sp>
          <p:nvSpPr>
            <p:cNvPr id="72" name="object 10">
              <a:extLst>
                <a:ext uri="{FF2B5EF4-FFF2-40B4-BE49-F238E27FC236}">
                  <a16:creationId xmlns:a16="http://schemas.microsoft.com/office/drawing/2014/main" xmlns="" id="{CCA0C706-F58C-CA4A-AEB1-2D69A0ABABEF}"/>
                </a:ext>
              </a:extLst>
            </p:cNvPr>
            <p:cNvSpPr/>
            <p:nvPr/>
          </p:nvSpPr>
          <p:spPr>
            <a:xfrm>
              <a:off x="1482771" y="1353580"/>
              <a:ext cx="66675" cy="77470"/>
            </a:xfrm>
            <a:custGeom>
              <a:avLst/>
              <a:gdLst/>
              <a:ahLst/>
              <a:cxnLst/>
              <a:rect l="l" t="t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73" name="object 11">
              <a:extLst>
                <a:ext uri="{FF2B5EF4-FFF2-40B4-BE49-F238E27FC236}">
                  <a16:creationId xmlns:a16="http://schemas.microsoft.com/office/drawing/2014/main" xmlns="" id="{D40A0BB1-D79F-D14F-AC7B-E04B61B07E58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4994" y="1464464"/>
              <a:ext cx="188554" cy="82626"/>
            </a:xfrm>
            <a:prstGeom prst="rect">
              <a:avLst/>
            </a:prstGeom>
          </p:spPr>
        </p:pic>
        <p:pic>
          <p:nvPicPr>
            <p:cNvPr id="74" name="object 12">
              <a:extLst>
                <a:ext uri="{FF2B5EF4-FFF2-40B4-BE49-F238E27FC236}">
                  <a16:creationId xmlns:a16="http://schemas.microsoft.com/office/drawing/2014/main" xmlns="" id="{545EBF59-71AF-3341-9903-D4AEA1C0E7B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5724" y="1467309"/>
              <a:ext cx="164275" cy="88226"/>
            </a:xfrm>
            <a:prstGeom prst="rect">
              <a:avLst/>
            </a:prstGeom>
          </p:spPr>
        </p:pic>
        <p:pic>
          <p:nvPicPr>
            <p:cNvPr id="75" name="object 13">
              <a:extLst>
                <a:ext uri="{FF2B5EF4-FFF2-40B4-BE49-F238E27FC236}">
                  <a16:creationId xmlns:a16="http://schemas.microsoft.com/office/drawing/2014/main" xmlns="" id="{E0E632B1-FEAF-194A-BDE5-C269C1E38B70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57757" y="1466442"/>
              <a:ext cx="319289" cy="78663"/>
            </a:xfrm>
            <a:prstGeom prst="rect">
              <a:avLst/>
            </a:prstGeom>
          </p:spPr>
        </p:pic>
        <p:pic>
          <p:nvPicPr>
            <p:cNvPr id="76" name="object 14">
              <a:extLst>
                <a:ext uri="{FF2B5EF4-FFF2-40B4-BE49-F238E27FC236}">
                  <a16:creationId xmlns:a16="http://schemas.microsoft.com/office/drawing/2014/main" xmlns="" id="{C65DA6CA-C5EE-8D48-8AE5-4978D6D2408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96605" y="1467312"/>
              <a:ext cx="66471" cy="76911"/>
            </a:xfrm>
            <a:prstGeom prst="rect">
              <a:avLst/>
            </a:prstGeom>
          </p:spPr>
        </p:pic>
        <p:pic>
          <p:nvPicPr>
            <p:cNvPr id="77" name="object 15">
              <a:extLst>
                <a:ext uri="{FF2B5EF4-FFF2-40B4-BE49-F238E27FC236}">
                  <a16:creationId xmlns:a16="http://schemas.microsoft.com/office/drawing/2014/main" xmlns="" id="{E2342524-AA5E-A740-B94E-A91251CE66D4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482771" y="1467312"/>
              <a:ext cx="66471" cy="76911"/>
            </a:xfrm>
            <a:prstGeom prst="rect">
              <a:avLst/>
            </a:prstGeom>
          </p:spPr>
        </p:pic>
        <p:sp>
          <p:nvSpPr>
            <p:cNvPr id="78" name="object 16">
              <a:extLst>
                <a:ext uri="{FF2B5EF4-FFF2-40B4-BE49-F238E27FC236}">
                  <a16:creationId xmlns:a16="http://schemas.microsoft.com/office/drawing/2014/main" xmlns="" id="{C15298E1-3B6F-1D43-A284-DF87826A0D58}"/>
                </a:ext>
              </a:extLst>
            </p:cNvPr>
            <p:cNvSpPr/>
            <p:nvPr/>
          </p:nvSpPr>
          <p:spPr>
            <a:xfrm>
              <a:off x="1489430" y="1331849"/>
              <a:ext cx="54610" cy="8255"/>
            </a:xfrm>
            <a:custGeom>
              <a:avLst/>
              <a:gdLst/>
              <a:ahLst/>
              <a:cxnLst/>
              <a:rect l="l" t="t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79" name="object 17">
              <a:extLst>
                <a:ext uri="{FF2B5EF4-FFF2-40B4-BE49-F238E27FC236}">
                  <a16:creationId xmlns:a16="http://schemas.microsoft.com/office/drawing/2014/main" xmlns="" id="{D112C979-5BB2-0043-9C6C-7C50483BCE9D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44093" y="480009"/>
              <a:ext cx="895848" cy="769188"/>
            </a:xfrm>
            <a:prstGeom prst="rect">
              <a:avLst/>
            </a:prstGeom>
          </p:spPr>
        </p:pic>
      </p:grpSp>
      <p:sp>
        <p:nvSpPr>
          <p:cNvPr id="80" name="object 18">
            <a:extLst>
              <a:ext uri="{FF2B5EF4-FFF2-40B4-BE49-F238E27FC236}">
                <a16:creationId xmlns:a16="http://schemas.microsoft.com/office/drawing/2014/main" xmlns="" id="{F6EDDF1D-F179-2248-BED4-77ECF60E816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5893299" y="8777964"/>
            <a:ext cx="160655" cy="1803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5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65"/>
                </a:spcBef>
              </a:pPr>
              <a:t>8</a:t>
            </a:fld>
            <a:endParaRPr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254326" y="1826259"/>
            <a:ext cx="13930458" cy="5563831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 defTabSz="1219170" eaLnBrk="0" fontAlgn="base" hangingPunct="0">
              <a:lnSpc>
                <a:spcPct val="150000"/>
              </a:lnSpc>
              <a:spcBef>
                <a:spcPct val="0"/>
              </a:spcBef>
              <a:buClr>
                <a:srgbClr val="10253F"/>
              </a:buClr>
              <a:buSzPct val="100000"/>
            </a:pPr>
            <a:r>
              <a:rPr lang="en-US" altLang="ru-RU" sz="2200" i="1" dirty="0">
                <a:solidFill>
                  <a:srgbClr val="C00000"/>
                </a:solidFill>
                <a:latin typeface="Montserrat-Light"/>
                <a:cs typeface="Times New Roman" panose="02020603050405020304" pitchFamily="18" charset="0"/>
              </a:rPr>
              <a:t> </a:t>
            </a:r>
            <a:r>
              <a:rPr lang="en-US" altLang="ru-RU" sz="2200" i="1" dirty="0" smtClean="0">
                <a:solidFill>
                  <a:srgbClr val="C00000"/>
                </a:solidFill>
                <a:latin typeface="Montserrat-Light"/>
                <a:cs typeface="Times New Roman" panose="02020603050405020304" pitchFamily="18" charset="0"/>
              </a:rPr>
              <a:t>     </a:t>
            </a:r>
            <a:r>
              <a:rPr lang="ru-RU" altLang="ru-RU" sz="2400" b="1" i="1" dirty="0" smtClean="0">
                <a:solidFill>
                  <a:srgbClr val="C00000"/>
                </a:solidFill>
                <a:latin typeface="Montserrat-Light"/>
                <a:cs typeface="Times New Roman" panose="02020603050405020304" pitchFamily="18" charset="0"/>
              </a:rPr>
              <a:t>Санаторно- курортное лечение </a:t>
            </a:r>
          </a:p>
          <a:p>
            <a:pPr algn="ctr" defTabSz="1219170" eaLnBrk="0" fontAlgn="base" hangingPunct="0">
              <a:lnSpc>
                <a:spcPct val="150000"/>
              </a:lnSpc>
              <a:spcBef>
                <a:spcPct val="0"/>
              </a:spcBef>
              <a:buClr>
                <a:srgbClr val="10253F"/>
              </a:buClr>
              <a:buSzPct val="100000"/>
            </a:pPr>
            <a:endParaRPr lang="ru-RU" altLang="ru-RU" sz="2400" b="1" i="1" dirty="0" smtClean="0">
              <a:solidFill>
                <a:srgbClr val="C00000"/>
              </a:solidFill>
              <a:latin typeface="Montserrat-Light"/>
              <a:cs typeface="Times New Roman" panose="02020603050405020304" pitchFamily="18" charset="0"/>
            </a:endParaRPr>
          </a:p>
          <a:p>
            <a:pPr algn="just" defTabSz="1219170" eaLnBrk="0" fontAlgn="base" hangingPunct="0">
              <a:lnSpc>
                <a:spcPct val="150000"/>
              </a:lnSpc>
              <a:spcBef>
                <a:spcPct val="0"/>
              </a:spcBef>
              <a:buClr>
                <a:srgbClr val="10253F"/>
              </a:buClr>
              <a:buSzPct val="100000"/>
            </a:pPr>
            <a:r>
              <a:rPr lang="ru-RU" altLang="ru-RU" sz="2400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        В целях снижения временной нетрудоспособности</a:t>
            </a:r>
            <a:r>
              <a:rPr lang="ru-RU" altLang="ru-RU" sz="2400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, количества профессиональных заболеваний и поддержания и укрепления здоровья работающих граждан, нуждающихся в профилактическом лечении заболеваний, связанных с факторами производственной среды, условиями труда и особенностями производства, финансовое обеспечение санаторно-курортного лечения </a:t>
            </a:r>
            <a:r>
              <a:rPr lang="ru-RU" altLang="ru-RU" sz="2400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работников возможно </a:t>
            </a:r>
          </a:p>
          <a:p>
            <a:pPr algn="just" defTabSz="1219170" eaLnBrk="0" fontAlgn="base" hangingPunct="0">
              <a:lnSpc>
                <a:spcPct val="150000"/>
              </a:lnSpc>
              <a:spcBef>
                <a:spcPct val="0"/>
              </a:spcBef>
              <a:buClr>
                <a:srgbClr val="10253F"/>
              </a:buClr>
              <a:buSzPct val="100000"/>
            </a:pPr>
            <a:r>
              <a:rPr lang="ru-RU" altLang="ru-RU" sz="2400" b="1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без </a:t>
            </a:r>
            <a:r>
              <a:rPr lang="ru-RU" altLang="ru-RU" sz="2400" b="1" dirty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отрыва от </a:t>
            </a:r>
            <a:r>
              <a:rPr lang="ru-RU" altLang="ru-RU" sz="2400" b="1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производства </a:t>
            </a:r>
            <a:r>
              <a:rPr lang="ru-RU" altLang="ru-RU" sz="2400" dirty="0" smtClean="0">
                <a:solidFill>
                  <a:srgbClr val="C00000"/>
                </a:solidFill>
                <a:latin typeface="Montserrat-Light"/>
                <a:cs typeface="Times New Roman" panose="02020603050405020304" pitchFamily="18" charset="0"/>
              </a:rPr>
              <a:t>в </a:t>
            </a:r>
            <a:r>
              <a:rPr lang="ru-RU" altLang="ru-RU" sz="2400" b="1" dirty="0">
                <a:solidFill>
                  <a:srgbClr val="C00000"/>
                </a:solidFill>
                <a:latin typeface="Montserrat-Light"/>
                <a:cs typeface="Times New Roman" panose="02020603050405020304" pitchFamily="18" charset="0"/>
              </a:rPr>
              <a:t>санаториях-профилакториях:</a:t>
            </a:r>
            <a:r>
              <a:rPr lang="ru-RU" altLang="ru-RU" sz="2400" dirty="0">
                <a:solidFill>
                  <a:srgbClr val="C00000"/>
                </a:solidFill>
                <a:latin typeface="Montserrat-Light"/>
                <a:cs typeface="Times New Roman" panose="02020603050405020304" pitchFamily="18" charset="0"/>
              </a:rPr>
              <a:t> </a:t>
            </a:r>
            <a:endParaRPr lang="ru-RU" altLang="ru-RU" sz="2400" dirty="0" smtClean="0">
              <a:solidFill>
                <a:srgbClr val="10253F"/>
              </a:solidFill>
              <a:latin typeface="Montserrat-Light"/>
              <a:cs typeface="Times New Roman" panose="02020603050405020304" pitchFamily="18" charset="0"/>
            </a:endParaRPr>
          </a:p>
          <a:p>
            <a:pPr algn="just" defTabSz="1219170" eaLnBrk="0" fontAlgn="base" hangingPunct="0">
              <a:lnSpc>
                <a:spcPct val="150000"/>
              </a:lnSpc>
              <a:spcBef>
                <a:spcPct val="0"/>
              </a:spcBef>
              <a:buClr>
                <a:srgbClr val="10253F"/>
              </a:buClr>
              <a:buSzPct val="100000"/>
            </a:pPr>
            <a:r>
              <a:rPr lang="ru-RU" altLang="ru-RU" sz="2400" b="1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- с предоставлением лечения и питания (без проживания) </a:t>
            </a:r>
          </a:p>
          <a:p>
            <a:pPr algn="just" defTabSz="1219170" eaLnBrk="0" fontAlgn="base" hangingPunct="0">
              <a:lnSpc>
                <a:spcPct val="150000"/>
              </a:lnSpc>
              <a:spcBef>
                <a:spcPct val="0"/>
              </a:spcBef>
              <a:buClr>
                <a:srgbClr val="10253F"/>
              </a:buClr>
              <a:buSzPct val="100000"/>
            </a:pPr>
            <a:r>
              <a:rPr lang="ru-RU" altLang="ru-RU" sz="2400" b="1" dirty="0" smtClean="0">
                <a:solidFill>
                  <a:srgbClr val="10253F"/>
                </a:solidFill>
                <a:latin typeface="Montserrat-Light"/>
                <a:cs typeface="Times New Roman" panose="02020603050405020304" pitchFamily="18" charset="0"/>
              </a:rPr>
              <a:t>- или лечения (без проживания и питания)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xmlns="" val="419892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7484" y="195808"/>
            <a:ext cx="812800" cy="67733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326179" y="-116999"/>
            <a:ext cx="2305879" cy="13029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chemeClr val="accent5">
                    <a:lumMod val="75000"/>
                  </a:schemeClr>
                </a:solidFill>
              </a:rPr>
              <a:t>СОЦИАЛЬНЫЙ </a:t>
            </a:r>
          </a:p>
          <a:p>
            <a:r>
              <a:rPr lang="ru-RU" sz="2400" b="1" dirty="0">
                <a:solidFill>
                  <a:schemeClr val="accent5">
                    <a:lumMod val="75000"/>
                  </a:schemeClr>
                </a:solidFill>
              </a:rPr>
              <a:t>ФОНД РОССИИ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527606" y="1539086"/>
            <a:ext cx="14587503" cy="165962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 algn="ctr">
              <a:buAutoNum type="arabicPeriod"/>
            </a:pPr>
            <a:r>
              <a:rPr lang="ru-RU" altLang="ru-RU" sz="1867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</a:t>
            </a:r>
            <a:r>
              <a:rPr lang="ru-RU" sz="1867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финансовом обеспечении предупредительных </a:t>
            </a:r>
            <a:r>
              <a:rPr lang="ru-RU" sz="1867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мер,</a:t>
            </a:r>
          </a:p>
          <a:p>
            <a:pPr lvl="0"/>
            <a:r>
              <a:rPr lang="ru-RU" sz="1867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2.     План ФОПМ</a:t>
            </a:r>
            <a:endParaRPr lang="ru-RU" sz="1867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altLang="ru-RU" sz="1867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представляется в территориальный орган Фонда  (по месту регистрации страхователя) (</a:t>
            </a:r>
            <a:r>
              <a:rPr lang="ru-RU" altLang="ru-RU" sz="1867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к  Правилам*)</a:t>
            </a:r>
            <a:endParaRPr lang="ru-RU" altLang="ru-RU" sz="1867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altLang="ru-RU" sz="1867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67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Единый портал государственных услуг (ЕПГУ) - в электронной </a:t>
            </a:r>
            <a:r>
              <a:rPr lang="ru-RU" altLang="ru-RU" sz="1867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форме (предпочтительно), по почте или в клиентский центр ОСФР </a:t>
            </a:r>
            <a:r>
              <a:rPr lang="ru-RU" altLang="ru-RU" sz="1867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дополнительных документов</a:t>
            </a:r>
            <a:endParaRPr lang="ru-RU" sz="1867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527110" y="3746865"/>
            <a:ext cx="14587502" cy="143021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Дополнительное Заявление и План ФОПМ на сумму разницы между  расчётным объёмом средств (</a:t>
            </a:r>
            <a:r>
              <a:rPr lang="en-US" sz="18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ru-RU" sz="1867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</a:t>
            </a:r>
            <a:r>
              <a:rPr lang="ru-RU" sz="18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и суммой ФОПМ в решении по первоначальному заявлению (</a:t>
            </a:r>
            <a:r>
              <a:rPr lang="en-US" sz="18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867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</a:t>
            </a:r>
            <a:r>
              <a:rPr lang="ru-RU" sz="18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</a:p>
          <a:p>
            <a:pPr algn="ctr"/>
            <a:r>
              <a:rPr lang="ru-RU" sz="18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Доп. Сумма= </a:t>
            </a:r>
            <a:r>
              <a:rPr lang="en-US" sz="1867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ru-RU" sz="1867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</a:t>
            </a:r>
            <a:r>
              <a:rPr lang="ru-RU" sz="18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</a:t>
            </a:r>
            <a:r>
              <a:rPr lang="en-US" sz="18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867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</a:t>
            </a:r>
            <a:r>
              <a:rPr lang="ru-RU" sz="18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67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ru-RU" sz="18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Если изменения </a:t>
            </a:r>
            <a:r>
              <a:rPr lang="ru-RU" sz="1867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план </a:t>
            </a:r>
            <a:r>
              <a:rPr lang="ru-RU" sz="1867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пределах </a:t>
            </a:r>
            <a:r>
              <a:rPr lang="en-US" sz="1867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867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</a:t>
            </a:r>
            <a:r>
              <a:rPr lang="ru-RU" sz="18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то страхователь самостоятельно принимает решение о внесении изменений в План (заявление не требуется)</a:t>
            </a:r>
            <a:endParaRPr lang="ru-RU" sz="1867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836141" y="1862629"/>
            <a:ext cx="848283" cy="75945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67" dirty="0">
                <a:solidFill>
                  <a:schemeClr val="tx1"/>
                </a:solidFill>
              </a:rPr>
              <a:t> 1.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825316" y="5842842"/>
            <a:ext cx="14289296" cy="89628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67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67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о возмещении произведенных расходов на оплату предупредительных мер </a:t>
            </a:r>
            <a:r>
              <a:rPr lang="ru-RU" sz="1867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представлением документов, </a:t>
            </a:r>
            <a:r>
              <a:rPr lang="ru-RU" sz="1867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подтверждающих произведенные </a:t>
            </a:r>
            <a:r>
              <a:rPr lang="ru-RU" sz="18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(п. 10 Правил), а также предусмотренных п. 11 Правил в зависимости от меры</a:t>
            </a:r>
            <a:endParaRPr lang="ru-RU" sz="1867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67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71286" y="568564"/>
            <a:ext cx="146883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Финансовое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предупредительных мер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носит 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заявительный характер!</a:t>
            </a:r>
          </a:p>
        </p:txBody>
      </p:sp>
      <p:sp>
        <p:nvSpPr>
          <p:cNvPr id="17" name="Овал 16"/>
          <p:cNvSpPr/>
          <p:nvPr/>
        </p:nvSpPr>
        <p:spPr>
          <a:xfrm>
            <a:off x="1102968" y="6162501"/>
            <a:ext cx="848283" cy="75945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67" dirty="0">
                <a:solidFill>
                  <a:schemeClr val="tx1"/>
                </a:solidFill>
              </a:rPr>
              <a:t> 3.</a:t>
            </a:r>
          </a:p>
        </p:txBody>
      </p:sp>
      <p:sp>
        <p:nvSpPr>
          <p:cNvPr id="23" name="Овал 22"/>
          <p:cNvSpPr/>
          <p:nvPr/>
        </p:nvSpPr>
        <p:spPr>
          <a:xfrm>
            <a:off x="477895" y="4097966"/>
            <a:ext cx="848283" cy="75945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67" dirty="0">
                <a:solidFill>
                  <a:schemeClr val="tx1"/>
                </a:solidFill>
              </a:rPr>
              <a:t> 2.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114084" y="1043262"/>
            <a:ext cx="5649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2133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133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133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АВГУСТА</a:t>
            </a: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133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текущего календарного года</a:t>
            </a:r>
            <a:endParaRPr lang="ru-RU" sz="2133" b="1" i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68074" y="3205752"/>
            <a:ext cx="5801396" cy="4205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2133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altLang="ru-RU" sz="2133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СЕНТЯБРЯ </a:t>
            </a:r>
            <a:r>
              <a:rPr lang="ru-RU" altLang="ru-RU" sz="2133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текущего календарного года</a:t>
            </a:r>
            <a:endParaRPr lang="ru-RU" sz="2133" b="1" i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207386" y="5263572"/>
            <a:ext cx="5649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133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ru-RU" alt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133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ru-RU" altLang="ru-RU" sz="2133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НОЯБРЯ </a:t>
            </a:r>
            <a:r>
              <a:rPr lang="ru-RU" altLang="ru-RU" sz="2133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текущего календарного года</a:t>
            </a:r>
            <a:endParaRPr lang="ru-RU" sz="2133" b="1" i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68960" y="8020369"/>
            <a:ext cx="15063893" cy="769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67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*Приказ Минтруда России от </a:t>
            </a:r>
            <a:r>
              <a:rPr lang="ru-RU" sz="1467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11.07.2024 №347н «</a:t>
            </a:r>
            <a:r>
              <a:rPr lang="ru-RU" sz="1467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Правил финансового обеспечения предупредительных мер по сокращению производственного травматизма и профессиональных заболеваний работников и санаторно-курортного лечения работников, занятых на работах с вредными и (или) опасными производственными </a:t>
            </a:r>
            <a:r>
              <a:rPr lang="ru-RU" sz="1467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факторами</a:t>
            </a:r>
            <a:r>
              <a:rPr lang="ru-RU" sz="14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вступает </a:t>
            </a:r>
            <a:r>
              <a:rPr lang="ru-RU" sz="1467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силу с 1 января </a:t>
            </a:r>
            <a:r>
              <a:rPr lang="ru-RU" sz="1467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года</a:t>
            </a:r>
            <a:endParaRPr lang="ru-RU" sz="1467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1527109" y="7100138"/>
            <a:ext cx="984267" cy="75945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67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3.1</a:t>
            </a:r>
            <a:r>
              <a:rPr lang="ru-RU" sz="2667" dirty="0" smtClean="0">
                <a:solidFill>
                  <a:schemeClr val="tx1"/>
                </a:solidFill>
              </a:rPr>
              <a:t>.</a:t>
            </a:r>
            <a:endParaRPr lang="ru-RU" sz="2667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29770" y="6923460"/>
            <a:ext cx="4618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15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декабря </a:t>
            </a:r>
            <a:r>
              <a:rPr lang="ru-RU" alt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текущего календарного года</a:t>
            </a:r>
            <a:endParaRPr lang="ru-RU" b="1" i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659636" y="7373179"/>
            <a:ext cx="13454976" cy="37700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оплата расходов страхователя </a:t>
            </a:r>
            <a:r>
              <a:rPr lang="ru-RU" sz="1867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договорам </a:t>
            </a:r>
            <a:r>
              <a:rPr lang="ru-RU" sz="1867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после 15 ноября</a:t>
            </a:r>
            <a:endParaRPr lang="ru-RU" sz="1867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2976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8740</TotalTime>
  <Words>1896</Words>
  <Application>Microsoft Office PowerPoint</Application>
  <PresentationFormat>Произвольный</PresentationFormat>
  <Paragraphs>192</Paragraphs>
  <Slides>14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Слайд 1</vt:lpstr>
      <vt:lpstr>Слайд 2</vt:lpstr>
      <vt:lpstr>Слайд 3</vt:lpstr>
      <vt:lpstr>Нормативные документы</vt:lpstr>
      <vt:lpstr>Расходы страхователя на предупредительные меры,  подлежащие возмещению </vt:lpstr>
      <vt:lpstr>Расходы страхователя на предупредительные меры,  подлежащие возмещению </vt:lpstr>
      <vt:lpstr>Слайд 7</vt:lpstr>
      <vt:lpstr>Слайд 8</vt:lpstr>
      <vt:lpstr>Слайд 9</vt:lpstr>
      <vt:lpstr>Слайд 10</vt:lpstr>
      <vt:lpstr>Слайд 11</vt:lpstr>
      <vt:lpstr>ФИНАНСОВОЕ ОБЕСПЕЧЕНИЕ ПРЕДУПРЕДИТЕЛЬНЫХ МЕР 2016- 2024 ГГ.</vt:lpstr>
      <vt:lpstr>Слайд 13</vt:lpstr>
      <vt:lpstr>КОНТАКТЫ  УПРАВЛЕНИЯ ОРГАНИЗАЦИИ СТРАХОВАНИЯ ПРОФЕССИОНАЛЬНЫХ РИСКОВ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Массальская Мария Константиновна</dc:creator>
  <cp:lastModifiedBy>n.tsvetkun</cp:lastModifiedBy>
  <cp:revision>136</cp:revision>
  <cp:lastPrinted>2024-11-08T09:17:58Z</cp:lastPrinted>
  <dcterms:created xsi:type="dcterms:W3CDTF">2023-05-03T09:25:15Z</dcterms:created>
  <dcterms:modified xsi:type="dcterms:W3CDTF">2024-11-29T01:56:38Z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2023-05-03T00:00:00Z</vt:filetime>
  </property>
  <property fmtid="{D5CDD505-2E9C-101B-9397-08002B2CF9AE}" pid="3" name="Creator">
    <vt:lpwstr>Adobe InDesign 16.1 (Macintosh)</vt:lpwstr>
  </property>
  <property fmtid="{D5CDD505-2E9C-101B-9397-08002B2CF9AE}" pid="4" name="LastSaved">
    <vt:filetime>2023-05-03T00:00:00Z</vt:filetime>
  </property>
</Properties>
</file>