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73" r:id="rId2"/>
    <p:sldId id="278" r:id="rId3"/>
    <p:sldId id="392" r:id="rId4"/>
    <p:sldId id="402" r:id="rId5"/>
    <p:sldId id="406" r:id="rId6"/>
    <p:sldId id="403" r:id="rId7"/>
    <p:sldId id="395" r:id="rId8"/>
    <p:sldId id="394" r:id="rId9"/>
    <p:sldId id="407" r:id="rId10"/>
    <p:sldId id="409" r:id="rId11"/>
    <p:sldId id="410" r:id="rId12"/>
    <p:sldId id="411" r:id="rId13"/>
    <p:sldId id="408" r:id="rId14"/>
    <p:sldId id="412" r:id="rId15"/>
    <p:sldId id="396" r:id="rId16"/>
    <p:sldId id="397" r:id="rId17"/>
    <p:sldId id="398" r:id="rId18"/>
    <p:sldId id="399" r:id="rId19"/>
    <p:sldId id="400" r:id="rId20"/>
    <p:sldId id="268" r:id="rId21"/>
  </p:sldIdLst>
  <p:sldSz cx="12192000" cy="6858000"/>
  <p:notesSz cx="12192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91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Яна Тиньгаева" initials="" lastIdx="2" clrIdx="1"/>
  <p:cmAuthor id="1" name="Анастасия М." initials="" lastIdx="4" clrIdx="0"/>
  <p:cmAuthor id="2" name="Коновалова Мария" initials="КМ" lastIdx="1" clrIdx="2">
    <p:extLst>
      <p:ext uri="{19B8F6BF-5375-455C-9EA6-DF929625EA0E}">
        <p15:presenceInfo xmlns="" xmlns:p15="http://schemas.microsoft.com/office/powerpoint/2012/main" userId="S-1-5-21-6859206-508702269-1243433186-1657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8FDD24"/>
    <a:srgbClr val="6EDE00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21682" autoAdjust="0"/>
    <p:restoredTop sz="82820" autoAdjust="0"/>
  </p:normalViewPr>
  <p:slideViewPr>
    <p:cSldViewPr snapToGrid="0">
      <p:cViewPr varScale="1">
        <p:scale>
          <a:sx n="67" d="100"/>
          <a:sy n="67" d="100"/>
        </p:scale>
        <p:origin x="-114" y="-534"/>
      </p:cViewPr>
      <p:guideLst>
        <p:guide orient="horz" pos="2160"/>
        <p:guide pos="291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6905625" y="0"/>
            <a:ext cx="5283200" cy="3444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FEBF7D-24BD-4871-A5EC-ABAAC2D894FF}" type="datetimeFigureOut">
              <a:rPr lang="ru-RU" smtClean="0"/>
              <a:pPr/>
              <a:t>28.11.2024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038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1219200" y="3300413"/>
            <a:ext cx="9753600" cy="27003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6905625" y="6513513"/>
            <a:ext cx="5283200" cy="3444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58E46F-E9F8-4B6E-BA1B-2C992847A47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5020551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E46F-E9F8-4B6E-BA1B-2C992847A47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848375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789368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4855987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587018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86507804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02494445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Инструмент без помощи рук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9200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6793761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8446795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9529663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2424831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E46F-E9F8-4B6E-BA1B-2C992847A47E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30528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58E46F-E9F8-4B6E-BA1B-2C992847A47E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5487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5a78f4f46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165a78f4f4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13005903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165a78f4f46_0_8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16;g165a78f4f46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="" xmlns:p14="http://schemas.microsoft.com/office/powerpoint/2010/main" val="231575189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029184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2485531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Модель Патрика Хадсона «Лестница культуры безопасности»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 </a:t>
            </a:r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признанная на международном уровне классификация уровней зрелости культуры безопасности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141142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Кривая Брэдли</a:t>
            </a:r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— это разработка, которая помогает оценить текущий уровень культуры безопасности, а затем спланировать её развитие. Её создал в 1995 году сотрудник компании </a:t>
            </a:r>
            <a:r>
              <a:rPr lang="ru-RU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DuPont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1465046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9E3217A-8CDB-40AE-838C-4FFA40F80AF4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077597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838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6172200" y="1825625"/>
            <a:ext cx="5181600" cy="435133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839788" y="2505074"/>
            <a:ext cx="5157787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6172200" y="2505074"/>
            <a:ext cx="5183188" cy="3684588"/>
          </a:xfrm>
        </p:spPr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37AE4E4-F831-4E33-8B2F-F0552D5E5F3C}" type="datetimeFigureOut">
              <a:rPr lang="ru-RU"/>
              <a:pPr>
                <a:defRPr/>
              </a:pPr>
              <a:t>28.11.2024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70CD5B-70D6-4F2E-97AF-AD0FD6B81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3" Type="http://schemas.openxmlformats.org/officeDocument/2006/relationships/image" Target="../media/image2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ecostandardgroup.ru/" TargetMode="External"/><Relationship Id="rId9" Type="http://schemas.openxmlformats.org/officeDocument/2006/relationships/hyperlink" Target="mailto:Zvereva.A@ecostandard.ru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>
            <a:extLst>
              <a:ext uri="{FF2B5EF4-FFF2-40B4-BE49-F238E27FC236}">
                <a16:creationId xmlns="" xmlns:a16="http://schemas.microsoft.com/office/drawing/2014/main" id="{47A20223-CDF0-6440-A607-C24978ACE339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dirty="0"/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726A7827-3954-5B46-8003-DE1DF1A5AF1C}"/>
              </a:ext>
            </a:extLst>
          </p:cNvPr>
          <p:cNvSpPr/>
          <p:nvPr/>
        </p:nvSpPr>
        <p:spPr>
          <a:xfrm>
            <a:off x="11252886" y="258879"/>
            <a:ext cx="702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000" dirty="0" smtClean="0">
                <a:latin typeface="Arial Narrow" panose="020B0606020202030204" pitchFamily="34" charset="0"/>
                <a:cs typeface="Arial" panose="020B0604020202020204" pitchFamily="34" charset="0"/>
              </a:rPr>
              <a:t>202</a:t>
            </a:r>
            <a:r>
              <a:rPr lang="ru-RU" sz="2000" dirty="0">
                <a:latin typeface="Arial Narrow" panose="020B0606020202030204" pitchFamily="34" charset="0"/>
                <a:cs typeface="Arial" panose="020B0604020202020204" pitchFamily="34" charset="0"/>
              </a:rPr>
              <a:t>4</a:t>
            </a:r>
            <a:endParaRPr lang="ru-RU" sz="20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982584" y="1628392"/>
            <a:ext cx="9717285" cy="2554545"/>
            <a:chOff x="982584" y="957089"/>
            <a:chExt cx="9717285" cy="2554545"/>
          </a:xfrm>
        </p:grpSpPr>
        <p:sp>
          <p:nvSpPr>
            <p:cNvPr id="9" name="Прямоугольник 8">
              <a:extLst>
                <a:ext uri="{FF2B5EF4-FFF2-40B4-BE49-F238E27FC236}">
                  <a16:creationId xmlns="" xmlns:a16="http://schemas.microsoft.com/office/drawing/2014/main" id="{E032C4F0-09BD-4B4E-BCFF-5BE1B3D10C44}"/>
                </a:ext>
              </a:extLst>
            </p:cNvPr>
            <p:cNvSpPr/>
            <p:nvPr/>
          </p:nvSpPr>
          <p:spPr>
            <a:xfrm>
              <a:off x="1252603" y="957089"/>
              <a:ext cx="9447266" cy="25545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8000" b="1" dirty="0">
                  <a:latin typeface="Arial Narrow" panose="020B0606020202030204" pitchFamily="34" charset="0"/>
                </a:rPr>
                <a:t>ECOSTANDARD GROUP</a:t>
              </a:r>
            </a:p>
          </p:txBody>
        </p:sp>
        <p:sp>
          <p:nvSpPr>
            <p:cNvPr id="10" name="Прямоугольник 9">
              <a:extLst>
                <a:ext uri="{FF2B5EF4-FFF2-40B4-BE49-F238E27FC236}">
                  <a16:creationId xmlns="" xmlns:a16="http://schemas.microsoft.com/office/drawing/2014/main" id="{C7F3EBE7-2BF6-324F-A8FA-A065BFAA8DAF}"/>
                </a:ext>
              </a:extLst>
            </p:cNvPr>
            <p:cNvSpPr/>
            <p:nvPr/>
          </p:nvSpPr>
          <p:spPr>
            <a:xfrm>
              <a:off x="4561588" y="2392731"/>
              <a:ext cx="2982212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400" b="1" dirty="0">
                  <a:latin typeface="Arial Narrow" panose="020B0606020202030204" pitchFamily="34" charset="0"/>
                </a:rPr>
                <a:t>Единый поставщик услуг в сфере</a:t>
              </a:r>
              <a:r>
                <a:rPr lang="en-US" sz="1400" b="1" dirty="0">
                  <a:latin typeface="Arial Narrow" panose="020B0606020202030204" pitchFamily="34" charset="0"/>
                </a:rPr>
                <a:t> </a:t>
              </a:r>
              <a:r>
                <a:rPr lang="ru-RU" sz="1400" b="1" dirty="0">
                  <a:latin typeface="Arial Narrow" panose="020B0606020202030204" pitchFamily="34" charset="0"/>
                </a:rPr>
                <a:t>охраны труда, изысканий и экологии с 1997 года</a:t>
              </a:r>
              <a:endParaRPr lang="ru-RU" sz="1200" b="1" dirty="0">
                <a:latin typeface="Arial Narrow" panose="020B0606020202030204" pitchFamily="34" charset="0"/>
              </a:endParaRPr>
            </a:p>
          </p:txBody>
        </p:sp>
        <p:sp>
          <p:nvSpPr>
            <p:cNvPr id="2" name="Прямоугольник 1"/>
            <p:cNvSpPr/>
            <p:nvPr/>
          </p:nvSpPr>
          <p:spPr>
            <a:xfrm>
              <a:off x="982584" y="957089"/>
              <a:ext cx="41870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0" b="1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</a:t>
              </a:r>
              <a:endParaRPr lang="ru-RU" sz="8000" dirty="0"/>
            </a:p>
          </p:txBody>
        </p:sp>
      </p:grp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382617" y="5546360"/>
            <a:ext cx="14918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01288" y="5810139"/>
            <a:ext cx="1436180" cy="492027"/>
          </a:xfrm>
          <a:prstGeom prst="rect">
            <a:avLst/>
          </a:prstGeom>
        </p:spPr>
      </p:pic>
      <p:sp>
        <p:nvSpPr>
          <p:cNvPr id="12" name="Google Shape;171;p1"/>
          <p:cNvSpPr txBox="1"/>
          <p:nvPr/>
        </p:nvSpPr>
        <p:spPr>
          <a:xfrm>
            <a:off x="1485351" y="4135375"/>
            <a:ext cx="3510300" cy="7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Font typeface="Arial"/>
              <a:buNone/>
            </a:pPr>
            <a:r>
              <a:rPr lang="ru-RU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25 лет делаем бизнес </a:t>
            </a:r>
            <a:r>
              <a:rPr lang="ru-RU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ответственнее</a:t>
            </a:r>
            <a:r>
              <a:rPr lang="ru-RU" sz="2100" b="1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  <a:extLst>
                  <a:ext uri="http://customooxmlschemas.google.com/">
              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textRoundtripDataId="0"/>
                  </a:ext>
                </a:extLst>
              </a:rPr>
              <a:t> и безопаснее</a:t>
            </a:r>
            <a:endParaRPr sz="2700" b="1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16772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1134139" y="487994"/>
            <a:ext cx="77546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latin typeface="Segoe UI" panose="020B0502040204020203" pitchFamily="34" charset="0"/>
                <a:cs typeface="Segoe UI" panose="020B0502040204020203" pitchFamily="34" charset="0"/>
              </a:rPr>
              <a:t>ВЗАИМОСВЯЗЬ КУЛЬТУРЫ БЕЗОПАСНОСТИ И корпоративной КУЛЬТУРЫ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50439" y="1341100"/>
            <a:ext cx="10684161" cy="5106737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510346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676939" y="126487"/>
            <a:ext cx="775468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rtl="0">
              <a:defRPr/>
            </a:pPr>
            <a:r>
              <a:rPr lang="ru-RU" sz="2000" kern="1200" dirty="0">
                <a:solidFill>
                  <a:srgbClr val="8FDD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«Влияние корпоративной культуры на развитие СУОТ, ПБ, ООС», «Первое всероссийское исследование лучших практик в области развития Культуры безопасности»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/>
          <a:srcRect t="14888" b="8194"/>
          <a:stretch/>
        </p:blipFill>
        <p:spPr>
          <a:xfrm>
            <a:off x="676939" y="1318438"/>
            <a:ext cx="10870019" cy="500793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79147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8" name="Заголовок 1">
            <a:extLst>
              <a:ext uri="{FF2B5EF4-FFF2-40B4-BE49-F238E27FC236}">
                <a16:creationId xmlns="" xmlns:a16="http://schemas.microsoft.com/office/drawing/2014/main" id="{AC871C86-DECB-4011-BB7C-AFF3C050F079}"/>
              </a:ext>
            </a:extLst>
          </p:cNvPr>
          <p:cNvSpPr txBox="1">
            <a:spLocks/>
          </p:cNvSpPr>
          <p:nvPr/>
        </p:nvSpPr>
        <p:spPr bwMode="auto">
          <a:xfrm>
            <a:off x="850604" y="441828"/>
            <a:ext cx="7789251" cy="36933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40000" lnSpcReduction="20000"/>
          </a:bodyPr>
          <a:lstStyle>
            <a:lvl1pPr algn="ctr" defTabSz="914400">
              <a:lnSpc>
                <a:spcPct val="90000"/>
              </a:lnSpc>
              <a:spcBef>
                <a:spcPts val="0"/>
              </a:spcBef>
              <a:buNone/>
              <a:defRPr sz="60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rgbClr val="8FDD24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«Человек таков, во что он верит» — Антон Чехов</a:t>
            </a:r>
            <a:endParaRPr lang="ru-RU" dirty="0">
              <a:solidFill>
                <a:srgbClr val="8FDD24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39761" y="1408678"/>
            <a:ext cx="5048657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Убеждения – неотъемлемая часть нашей жизни.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Наши убеждения и ценности влияют на наши мысли, эмоции и поведение.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Наши  мысли, эмоции и поведение влияют на Культуру безопасности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</a:rPr>
              <a:t>Убеждения делятся условно на два типа: позитивные и негативные.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-1" b="-340"/>
          <a:stretch/>
        </p:blipFill>
        <p:spPr>
          <a:xfrm>
            <a:off x="6103837" y="1545452"/>
            <a:ext cx="5662863" cy="403354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663403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659217" y="266571"/>
            <a:ext cx="7999662" cy="35702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Культура безопасности на производстве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- это набор правил, норм и процедур, которые помогают предотвратить несчастные случаи и аварии на рабочем месте. Она связана с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корпоративной̆ культурой̆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так как ее соблюдение является одним из ключевых факторов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успешной̆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работы компании. Культура безопасности включает в себя обучение работников правилам безопасности, контроль за их выполнением, а также проведение регулярных проверок и аудитов. Она также может включать в себя использование специальных средств защиты, таких как защитные каски, очки, перчатки и т.д. 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В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целом, культура безопасности является важным элементом </a:t>
            </a:r>
            <a:r>
              <a:rPr lang="ru-RU" i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корпоративной̆ </a:t>
            </a:r>
            <a:r>
              <a:rPr lang="ru-RU" i="1" dirty="0">
                <a:latin typeface="Segoe UI" panose="020B0502040204020203" pitchFamily="34" charset="0"/>
                <a:cs typeface="Segoe UI" panose="020B0502040204020203" pitchFamily="34" charset="0"/>
              </a:rPr>
              <a:t>культуры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ru-RU" dirty="0" smtClean="0">
                <a:latin typeface="Segoe UI" panose="020B0502040204020203" pitchFamily="34" charset="0"/>
                <a:cs typeface="Segoe UI" panose="020B0502040204020203" pitchFamily="34" charset="0"/>
              </a:rPr>
              <a:t>который 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помогает обеспечить безопасность работников и сохранить здоровье и жизнь на производстве.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8879" y="1210339"/>
            <a:ext cx="3414823" cy="382949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925" y="3937179"/>
            <a:ext cx="2606220" cy="2920821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9797" y="3937179"/>
            <a:ext cx="2719853" cy="289811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9650" y="3937179"/>
            <a:ext cx="2707324" cy="289811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59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712380" y="372140"/>
            <a:ext cx="11479619" cy="6894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нструменты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для развития культуры безопасности</a:t>
            </a: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«Минутка безопасности»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  Направлена на повышение осведомлённости работников в вопросах безопасности. 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Подача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предложений по улучшениям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Каждый работник может рассказать, где, зачем и как можно способствовать созданию безопасных условий труда. 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Поведенческий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аудит безопасности (ПАБ)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Руководители наблюдают за поведением людей непосредственно на производстве и ведут с ними диалог. 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Внутренний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аудит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При его проведении оценивается степень соответствия основным характеристикам культуры безопасности. </a:t>
            </a:r>
            <a:endParaRPr lang="ru-RU" dirty="0" smtClean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Стандарт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рабочего места/зоны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Каждый работник сам оценивает своё рабочее место, насколько оно безопасно. 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Внесение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инициатив через систему </a:t>
            </a:r>
            <a:r>
              <a:rPr lang="ru-RU" b="1" dirty="0" err="1">
                <a:latin typeface="Segoe UI" panose="020B0502040204020203" pitchFamily="34" charset="0"/>
                <a:cs typeface="Segoe UI" panose="020B0502040204020203" pitchFamily="34" charset="0"/>
              </a:rPr>
              <a:t>Кайдзен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 Каждый работник может внести предложение, направленное на повышение безопасности условий труда, получить материальное вознаграждение и обратную связь, а также принимать участие в реализации своей инициативы или следить за ходом этого процесса. 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Обучение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и развитие персонала</a:t>
            </a:r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.  Проводится для высшего руководства, линейных руководителей и работников. 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r>
              <a:rPr lang="ru-RU" b="1" dirty="0" smtClean="0">
                <a:latin typeface="Segoe UI" panose="020B0502040204020203" pitchFamily="34" charset="0"/>
                <a:cs typeface="Segoe UI" panose="020B0502040204020203" pitchFamily="34" charset="0"/>
              </a:rPr>
              <a:t>Лидерский взор </a:t>
            </a:r>
            <a:r>
              <a:rPr lang="ru-RU" b="1" dirty="0">
                <a:latin typeface="Segoe UI" panose="020B0502040204020203" pitchFamily="34" charset="0"/>
                <a:cs typeface="Segoe UI" panose="020B0502040204020203" pitchFamily="34" charset="0"/>
              </a:rPr>
              <a:t>Модель «ВЗОР» </a:t>
            </a:r>
            <a:r>
              <a:rPr lang="ru-RU" dirty="0"/>
              <a:t>-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 аббревиатура, состоящая из 4 главных действий, которые демонстрирует и применяет Лидер компании «Северсталь»: Вовлекаю, Заявляю, Обеспечиваю, Развиваю. Данная концепция ролевой модели Лидера «Северстали» применяется производственными руководителями всех </a:t>
            </a:r>
            <a:r>
              <a:rPr lang="ru-RU" sz="1600" dirty="0" smtClean="0">
                <a:latin typeface="Segoe UI" panose="020B0502040204020203" pitchFamily="34" charset="0"/>
                <a:cs typeface="Segoe UI" panose="020B0502040204020203" pitchFamily="34" charset="0"/>
              </a:rPr>
              <a:t>уровней. Назначение </a:t>
            </a:r>
            <a:r>
              <a:rPr lang="ru-RU" sz="1600" dirty="0">
                <a:latin typeface="Segoe UI" panose="020B0502040204020203" pitchFamily="34" charset="0"/>
                <a:cs typeface="Segoe UI" panose="020B0502040204020203" pitchFamily="34" charset="0"/>
              </a:rPr>
              <a:t>модели» ВЗОР» - сформировать ролевую модель поведения у руководителей Северсталь, способствующую развитию культуры безопасности и эффективному управлению рисками.</a:t>
            </a:r>
          </a:p>
          <a:p>
            <a:pPr marL="285750" indent="-285750">
              <a:buClr>
                <a:srgbClr val="6EDE00"/>
              </a:buClr>
              <a:buFont typeface="Arial" panose="020B0604020202020204" pitchFamily="34" charset="0"/>
              <a:buChar char="•"/>
            </a:pPr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3072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294" y="266572"/>
            <a:ext cx="108676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КУЛЬТУРА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БЕЗОПАСНОСТИ </a:t>
            </a:r>
            <a:r>
              <a:rPr lang="en-US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 инструменты</a:t>
            </a:r>
          </a:p>
          <a:p>
            <a:endParaRPr lang="ru-RU" altLang="ru-RU" sz="2800" b="1" dirty="0" smtClean="0">
              <a:solidFill>
                <a:srgbClr val="CC09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altLang="ru-RU" sz="2800" b="1" dirty="0" smtClean="0">
                <a:solidFill>
                  <a:srgbClr val="CC09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Зеленные </a:t>
            </a:r>
            <a:r>
              <a:rPr lang="ru-RU" altLang="ru-RU" sz="2800" b="1" dirty="0">
                <a:solidFill>
                  <a:srgbClr val="CC092F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каски для новых работников – </a:t>
            </a:r>
            <a:r>
              <a:rPr lang="ru-RU" alt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«</a:t>
            </a:r>
            <a:r>
              <a:rPr lang="en-US" alt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Hands Free Tool</a:t>
            </a:r>
            <a:r>
              <a:rPr lang="ru-RU" altLang="ru-RU" sz="2800" b="1" dirty="0">
                <a:solidFill>
                  <a:prstClr val="black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»</a:t>
            </a:r>
            <a:endParaRPr lang="en-US" altLang="ru-RU" sz="2800" b="1" dirty="0">
              <a:solidFill>
                <a:prstClr val="black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6ED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rgbClr val="6EDE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AE62EFEC-223E-43AB-9EDE-DBF50DD20E51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8618" y="1729333"/>
            <a:ext cx="9221345" cy="475252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384003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294" y="266572"/>
            <a:ext cx="10867646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КУЛЬТУРА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БЕЗОПАСНОСТИ </a:t>
            </a:r>
            <a:r>
              <a:rPr lang="en-US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 инструменты</a:t>
            </a: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endParaRPr lang="ru-RU" altLang="ru-RU" sz="2800" b="1" dirty="0" smtClean="0">
              <a:solidFill>
                <a:srgbClr val="CC092F"/>
              </a:solidFill>
              <a:latin typeface="Arial" charset="0"/>
              <a:cs typeface="Arial" charset="0"/>
            </a:endParaRPr>
          </a:p>
          <a:p>
            <a:pPr>
              <a:spcBef>
                <a:spcPct val="0"/>
              </a:spcBef>
              <a:buFont typeface="Arial" charset="0"/>
              <a:buNone/>
              <a:defRPr/>
            </a:pPr>
            <a:r>
              <a:rPr lang="ru-RU" altLang="ru-RU" sz="2800" b="1" dirty="0" smtClean="0">
                <a:solidFill>
                  <a:srgbClr val="CC092F"/>
                </a:solidFill>
                <a:latin typeface="Arial" charset="0"/>
                <a:cs typeface="Arial" charset="0"/>
              </a:rPr>
              <a:t>Контроль </a:t>
            </a:r>
            <a:r>
              <a:rPr lang="ru-RU" altLang="ru-RU" sz="2800" b="1" dirty="0">
                <a:solidFill>
                  <a:srgbClr val="CC092F"/>
                </a:solidFill>
                <a:latin typeface="Arial" charset="0"/>
                <a:cs typeface="Arial" charset="0"/>
              </a:rPr>
              <a:t>красных зон - </a:t>
            </a:r>
            <a:r>
              <a:rPr lang="en-US" altLang="ru-RU" sz="2800" b="1" dirty="0">
                <a:solidFill>
                  <a:prstClr val="black"/>
                </a:solidFill>
                <a:latin typeface="Arial" charset="0"/>
                <a:cs typeface="Arial" charset="0"/>
              </a:rPr>
              <a:t>Red Zone Management</a:t>
            </a:r>
          </a:p>
          <a:p>
            <a:r>
              <a:rPr lang="ru-RU" sz="2800" b="1" dirty="0" smtClean="0">
                <a:solidFill>
                  <a:srgbClr val="6ED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rgbClr val="6EDE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8" name="Picture 6">
            <a:extLst>
              <a:ext uri="{FF2B5EF4-FFF2-40B4-BE49-F238E27FC236}">
                <a16:creationId xmlns="" xmlns:a16="http://schemas.microsoft.com/office/drawing/2014/main" id="{0C14C0AC-B664-464B-AED0-A953756C73AC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6988" y="2004289"/>
            <a:ext cx="5419311" cy="4759151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="" xmlns:a16="http://schemas.microsoft.com/office/drawing/2014/main" id="{F5EAA6C8-DD75-4EF3-846D-6E9412C65792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15399" y="1868464"/>
            <a:ext cx="3960440" cy="479955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3416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77294" y="266572"/>
            <a:ext cx="1086764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КУЛЬТУРА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БЕЗОПАСНОСТИ </a:t>
            </a:r>
            <a:r>
              <a:rPr lang="en-US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 инструменты</a:t>
            </a:r>
          </a:p>
          <a:p>
            <a:endParaRPr lang="ru-RU" altLang="ru-RU" sz="2800" b="1" dirty="0" smtClean="0">
              <a:solidFill>
                <a:srgbClr val="CC092F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sz="2800" b="1" dirty="0" smtClean="0">
                <a:solidFill>
                  <a:srgbClr val="6EDE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endParaRPr lang="ru-RU" sz="1600" b="1" dirty="0">
              <a:solidFill>
                <a:srgbClr val="6EDE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endParaRPr lang="ru-RU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sp>
        <p:nvSpPr>
          <p:cNvPr id="8" name="Rectangle 1"/>
          <p:cNvSpPr/>
          <p:nvPr/>
        </p:nvSpPr>
        <p:spPr>
          <a:xfrm>
            <a:off x="829341" y="914400"/>
            <a:ext cx="5879804" cy="2185214"/>
          </a:xfrm>
          <a:prstGeom prst="rect">
            <a:avLst/>
          </a:prstGeom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522288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>
              <a:buSzPct val="100000"/>
              <a:defRPr/>
            </a:pP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Комплекты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для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высоте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(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предупреждение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или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снижение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тяжести</a:t>
            </a:r>
            <a:r>
              <a:rPr lang="en-US" altLang="ru-RU" sz="1400" b="1" kern="0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400" b="1" kern="0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последствий</a:t>
            </a:r>
            <a:r>
              <a:rPr lang="en-US" altLang="ru-RU" sz="1400" b="1" kern="0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)</a:t>
            </a:r>
            <a:endParaRPr lang="en-US" altLang="ru-RU" sz="1400" b="1" kern="0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>
              <a:buSzPct val="100000"/>
              <a:defRPr/>
            </a:pPr>
            <a:r>
              <a:rPr lang="en-US" altLang="ru-RU" kern="0" dirty="0">
                <a:solidFill>
                  <a:srgbClr val="000000"/>
                </a:solidFill>
                <a:cs typeface="Arial" charset="0"/>
              </a:rPr>
              <a:t>                                                                                                   </a:t>
            </a:r>
          </a:p>
          <a:p>
            <a:pPr>
              <a:buSzPct val="100000"/>
              <a:defRPr/>
            </a:pPr>
            <a:r>
              <a:rPr lang="en-US" altLang="ru-RU" kern="0" dirty="0">
                <a:solidFill>
                  <a:srgbClr val="000000"/>
                </a:solidFill>
                <a:cs typeface="Arial" charset="0"/>
              </a:rPr>
              <a:t>                                                                                                        </a:t>
            </a:r>
          </a:p>
          <a:p>
            <a:pPr>
              <a:buSzPct val="100000"/>
              <a:defRPr/>
            </a:pPr>
            <a:endParaRPr lang="en-US" altLang="ru-RU" kern="0" dirty="0">
              <a:solidFill>
                <a:srgbClr val="000000"/>
              </a:solidFill>
              <a:cs typeface="Arial" charset="0"/>
            </a:endParaRPr>
          </a:p>
          <a:p>
            <a:pPr lvl="1">
              <a:buSzPct val="100000"/>
              <a:defRPr/>
            </a:pPr>
            <a:endParaRPr lang="en-US" altLang="ru-RU" kern="0" dirty="0">
              <a:solidFill>
                <a:srgbClr val="000000"/>
              </a:solidFill>
              <a:cs typeface="Arial" charset="0"/>
            </a:endParaRPr>
          </a:p>
          <a:p>
            <a:pPr lvl="1">
              <a:buSzPct val="100000"/>
              <a:defRPr/>
            </a:pPr>
            <a:endParaRPr lang="en-US" altLang="ru-RU" kern="0" dirty="0">
              <a:solidFill>
                <a:srgbClr val="000000"/>
              </a:solidFill>
              <a:cs typeface="Arial" charset="0"/>
            </a:endParaRPr>
          </a:p>
          <a:p>
            <a:pPr>
              <a:buSzPct val="100000"/>
              <a:defRPr/>
            </a:pPr>
            <a:endParaRPr lang="en-US" altLang="ru-RU" kern="0" dirty="0">
              <a:solidFill>
                <a:srgbClr val="000000"/>
              </a:solidFill>
              <a:cs typeface="Arial" charset="0"/>
            </a:endParaRPr>
          </a:p>
        </p:txBody>
      </p:sp>
      <p:pic>
        <p:nvPicPr>
          <p:cNvPr id="9" name="Picture 13" descr="tools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47" y="1665272"/>
            <a:ext cx="1912938" cy="1250950"/>
          </a:xfrm>
          <a:prstGeom prst="rect">
            <a:avLst/>
          </a:prstGeom>
          <a:noFill/>
          <a:ln w="28575">
            <a:solidFill>
              <a:srgbClr val="99BED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2" descr="tools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035" y="3148694"/>
            <a:ext cx="1898650" cy="1250950"/>
          </a:xfrm>
          <a:prstGeom prst="rect">
            <a:avLst/>
          </a:prstGeom>
          <a:noFill/>
          <a:ln w="28575">
            <a:solidFill>
              <a:srgbClr val="99BED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1" descr="tools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341" y="4621935"/>
            <a:ext cx="1909763" cy="1300162"/>
          </a:xfrm>
          <a:prstGeom prst="rect">
            <a:avLst/>
          </a:prstGeom>
          <a:noFill/>
          <a:ln w="28575">
            <a:solidFill>
              <a:srgbClr val="99BED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4" descr="tools5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472" y="1612925"/>
            <a:ext cx="2446338" cy="2733675"/>
          </a:xfrm>
          <a:prstGeom prst="rect">
            <a:avLst/>
          </a:prstGeom>
          <a:noFill/>
          <a:ln w="28575">
            <a:solidFill>
              <a:srgbClr val="99BED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5" descr="tools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280" y="1628800"/>
            <a:ext cx="2214562" cy="2717800"/>
          </a:xfrm>
          <a:prstGeom prst="rect">
            <a:avLst/>
          </a:prstGeom>
          <a:noFill/>
          <a:ln w="28575">
            <a:solidFill>
              <a:srgbClr val="99BED1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125971" y="4561459"/>
            <a:ext cx="802758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altLang="ru-RU" sz="1600" b="1" dirty="0" err="1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Содержание</a:t>
            </a:r>
            <a:r>
              <a:rPr lang="en-US" altLang="ru-RU" sz="1600" b="1" dirty="0" smtClean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инструментов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порядке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регулярный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осмотр</a:t>
            </a:r>
            <a:endParaRPr lang="en-US" altLang="ru-RU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Использование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журналов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,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отметки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об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инструментах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 в </a:t>
            </a: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нарядах</a:t>
            </a: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-  </a:t>
            </a: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altLang="ru-RU" sz="1600" b="1" dirty="0" err="1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допусках</a:t>
            </a:r>
            <a:endParaRPr lang="en-US" altLang="ru-RU" sz="1600" b="1" dirty="0">
              <a:solidFill>
                <a:srgbClr val="C0000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lvl="1">
              <a:spcBef>
                <a:spcPct val="0"/>
              </a:spcBef>
              <a:buFont typeface="Arial" charset="0"/>
              <a:buNone/>
            </a:pPr>
            <a:r>
              <a:rPr lang="en-US" altLang="ru-RU" sz="1600" b="1" dirty="0">
                <a:solidFill>
                  <a:srgbClr val="C0000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ВСЕГДА ЗАКРЕПЛЯЙТЕ ИНСТРУМЕНТЫ/ОБОРУДОВАНИЕ!</a:t>
            </a:r>
          </a:p>
        </p:txBody>
      </p:sp>
    </p:spTree>
    <p:extLst>
      <p:ext uri="{BB962C8B-B14F-4D97-AF65-F5344CB8AC3E}">
        <p14:creationId xmlns="" xmlns:p14="http://schemas.microsoft.com/office/powerpoint/2010/main" val="2166086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charRg st="0" end="5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1" y="1568040"/>
            <a:ext cx="893277" cy="8932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009917" y="1382063"/>
            <a:ext cx="902510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В качестве инструментов развития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системы управления охраной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труда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:</a:t>
            </a:r>
          </a:p>
          <a:p>
            <a:endParaRPr lang="ru-RU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Определите цели, которые актуальны для вашей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компании.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Развивайте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компетенции в области безопасности у 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работников.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Сформируйте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атмосферу доверия и открытости в вопросах </a:t>
            </a: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безопасности.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Будьте </a:t>
            </a:r>
            <a:r>
              <a:rPr lang="ru-RU" dirty="0">
                <a:solidFill>
                  <a:schemeClr val="accent6">
                    <a:lumMod val="75000"/>
                  </a:schemeClr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лидером в безопасности, помните, что любое происшествие можно предотвратить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505329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21" y="1568040"/>
            <a:ext cx="893277" cy="893277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1905198" y="1413961"/>
            <a:ext cx="902510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Осознанная безопасность – это когда сотрудники знают о рисках на рабочих местах, и умеют ими </a:t>
            </a:r>
            <a:r>
              <a:rPr lang="ru-RU" dirty="0" smtClean="0"/>
              <a:t>управлять</a:t>
            </a:r>
            <a:endParaRPr lang="en-US" dirty="0" smtClean="0"/>
          </a:p>
          <a:p>
            <a:endParaRPr lang="ru-RU" dirty="0" smtClean="0"/>
          </a:p>
          <a:p>
            <a:r>
              <a:rPr lang="ru-RU" i="1" dirty="0" smtClean="0"/>
              <a:t>Ведь </a:t>
            </a:r>
            <a:r>
              <a:rPr lang="ru-RU" i="1" dirty="0"/>
              <a:t>безопасность – не просто набор правил и регламентов, а важная составляющая корпоративной культуры. Она становится частью повседневной работы сотрудников, их ответственности за себя и коллег. Это ключевой фактор, который влияет на производительность и благополучие всей компании</a:t>
            </a:r>
            <a:r>
              <a:rPr lang="ru-RU" i="1" dirty="0" smtClean="0"/>
              <a:t>.</a:t>
            </a:r>
          </a:p>
          <a:p>
            <a:endParaRPr lang="ru-RU" i="1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r>
              <a:rPr lang="ru-RU" dirty="0"/>
              <a:t> </a:t>
            </a:r>
            <a:r>
              <a:rPr lang="ru-RU" i="1" dirty="0"/>
              <a:t>Компаниям нужно понимать, что культура безопасности – не временный тренд, а долгосрочная стратегия. Она обеспечивает не только сохранение здоровья сотрудников, но и устойчивость бизнеса»</a:t>
            </a:r>
            <a:endParaRPr lang="ru-RU" dirty="0">
              <a:solidFill>
                <a:schemeClr val="accent6">
                  <a:lumMod val="75000"/>
                </a:schemeClr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22280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="" xmlns:a16="http://schemas.microsoft.com/office/drawing/2014/main" id="{47A20223-CDF0-6440-A607-C24978ACE339}"/>
              </a:ext>
            </a:extLst>
          </p:cNvPr>
          <p:cNvSpPr/>
          <p:nvPr/>
        </p:nvSpPr>
        <p:spPr>
          <a:xfrm>
            <a:off x="0" y="-82263"/>
            <a:ext cx="12192000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4000" kern="12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982584" y="1627202"/>
            <a:ext cx="9734702" cy="1719535"/>
            <a:chOff x="982584" y="957089"/>
            <a:chExt cx="9734702" cy="1719535"/>
          </a:xfrm>
        </p:grpSpPr>
        <p:sp>
          <p:nvSpPr>
            <p:cNvPr id="7" name="Прямоугольник 6">
              <a:extLst>
                <a:ext uri="{FF2B5EF4-FFF2-40B4-BE49-F238E27FC236}">
                  <a16:creationId xmlns="" xmlns:a16="http://schemas.microsoft.com/office/drawing/2014/main" id="{E032C4F0-09BD-4B4E-BCFF-5BE1B3D10C44}"/>
                </a:ext>
              </a:extLst>
            </p:cNvPr>
            <p:cNvSpPr/>
            <p:nvPr/>
          </p:nvSpPr>
          <p:spPr>
            <a:xfrm>
              <a:off x="1270020" y="1045408"/>
              <a:ext cx="9447266" cy="163121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5000" b="1" dirty="0" smtClean="0">
                  <a:latin typeface="Arial Narrow" panose="020B0606020202030204" pitchFamily="34" charset="0"/>
                </a:rPr>
                <a:t>Практические аспекты культуры безопасности</a:t>
              </a:r>
              <a:endParaRPr lang="en-US" sz="5000" b="1" dirty="0">
                <a:latin typeface="Arial Narrow" panose="020B0606020202030204" pitchFamily="34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982584" y="957089"/>
              <a:ext cx="418704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8000" b="1" kern="1200" dirty="0">
                  <a:solidFill>
                    <a:schemeClr val="bg1"/>
                  </a:solidFill>
                  <a:latin typeface="Arial Narrow" panose="020B0606020202030204" pitchFamily="34" charset="0"/>
                </a:rPr>
                <a:t>/</a:t>
              </a:r>
              <a:endParaRPr lang="ru-RU" sz="8000" kern="1200" dirty="0"/>
            </a:p>
          </p:txBody>
        </p: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34210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 sz="4000" dirty="0"/>
          </a:p>
        </p:txBody>
      </p:sp>
      <p:sp>
        <p:nvSpPr>
          <p:cNvPr id="4" name="Прямоугольник 3"/>
          <p:cNvSpPr/>
          <p:nvPr/>
        </p:nvSpPr>
        <p:spPr bwMode="auto">
          <a:xfrm>
            <a:off x="11252886" y="258879"/>
            <a:ext cx="7022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en-US" sz="2000" dirty="0" smtClean="0">
                <a:latin typeface="Arial Narrow"/>
                <a:cs typeface="Arial"/>
              </a:rPr>
              <a:t>202</a:t>
            </a:r>
            <a:r>
              <a:rPr lang="ru-RU" sz="2000" dirty="0">
                <a:latin typeface="Arial Narrow"/>
                <a:cs typeface="Arial"/>
              </a:rPr>
              <a:t>3</a:t>
            </a:r>
            <a:endParaRPr lang="ru-RU" sz="2000" b="1" dirty="0">
              <a:latin typeface="Arial Narrow"/>
              <a:cs typeface="Arial"/>
            </a:endParaRPr>
          </a:p>
        </p:txBody>
      </p:sp>
      <p:grpSp>
        <p:nvGrpSpPr>
          <p:cNvPr id="5" name="Группа 4"/>
          <p:cNvGrpSpPr/>
          <p:nvPr/>
        </p:nvGrpSpPr>
        <p:grpSpPr bwMode="auto">
          <a:xfrm>
            <a:off x="1075348" y="2328716"/>
            <a:ext cx="9624521" cy="1012317"/>
            <a:chOff x="1075348" y="1657413"/>
            <a:chExt cx="9624521" cy="1012317"/>
          </a:xfrm>
        </p:grpSpPr>
        <p:sp>
          <p:nvSpPr>
            <p:cNvPr id="6" name="Прямоугольник 5"/>
            <p:cNvSpPr/>
            <p:nvPr/>
          </p:nvSpPr>
          <p:spPr bwMode="auto">
            <a:xfrm>
              <a:off x="1252603" y="1657413"/>
              <a:ext cx="9447266" cy="830997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r>
                <a:rPr lang="ru-RU" sz="4800" b="1" dirty="0" smtClean="0">
                  <a:latin typeface="Arial Narrow"/>
                </a:rPr>
                <a:t>БЛАГОДАРИМ ЗА </a:t>
              </a:r>
              <a:r>
                <a:rPr lang="ru-RU" sz="4800" b="1" dirty="0">
                  <a:latin typeface="Arial Narrow"/>
                </a:rPr>
                <a:t>ВНИМАНИЕ!</a:t>
              </a:r>
              <a:endParaRPr lang="en-US" sz="4800" b="1" dirty="0">
                <a:latin typeface="Arial Narrow"/>
              </a:endParaRPr>
            </a:p>
          </p:txBody>
        </p:sp>
        <p:sp>
          <p:nvSpPr>
            <p:cNvPr id="7" name="Прямоугольник 6"/>
            <p:cNvSpPr/>
            <p:nvPr/>
          </p:nvSpPr>
          <p:spPr bwMode="auto">
            <a:xfrm>
              <a:off x="4561588" y="2392731"/>
              <a:ext cx="2982212" cy="276999"/>
            </a:xfrm>
            <a:prstGeom prst="rect">
              <a:avLst/>
            </a:prstGeom>
            <a:grpFill/>
          </p:spPr>
          <p:txBody>
            <a:bodyPr wrap="square">
              <a:spAutoFit/>
            </a:bodyPr>
            <a:lstStyle/>
            <a:p>
              <a:pPr>
                <a:defRPr/>
              </a:pPr>
              <a:endParaRPr lang="ru-RU" sz="1200" b="1">
                <a:latin typeface="Arial Narrow"/>
              </a:endParaRPr>
            </a:p>
          </p:txBody>
        </p:sp>
        <p:sp>
          <p:nvSpPr>
            <p:cNvPr id="8" name="Прямоугольник 7"/>
            <p:cNvSpPr/>
            <p:nvPr/>
          </p:nvSpPr>
          <p:spPr bwMode="auto">
            <a:xfrm>
              <a:off x="1075348" y="1657413"/>
              <a:ext cx="330540" cy="861774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ru-RU" sz="5000" b="1">
                  <a:solidFill>
                    <a:schemeClr val="bg1"/>
                  </a:solidFill>
                  <a:latin typeface="Arial Narrow"/>
                </a:rPr>
                <a:t>/</a:t>
              </a:r>
              <a:endParaRPr lang="ru-RU" sz="5000"/>
            </a:p>
          </p:txBody>
        </p:sp>
      </p:grpSp>
      <p:sp>
        <p:nvSpPr>
          <p:cNvPr id="9" name="Прямоугольник 8"/>
          <p:cNvSpPr/>
          <p:nvPr/>
        </p:nvSpPr>
        <p:spPr bwMode="auto">
          <a:xfrm rot="16199999">
            <a:off x="-382617" y="5546360"/>
            <a:ext cx="149185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800" b="1">
                <a:latin typeface="Arial Narrow"/>
                <a:cs typeface="Arial"/>
              </a:rPr>
              <a:t>www.ecostandardgroup.ru</a:t>
            </a:r>
            <a:endParaRPr lang="ru-RU" sz="1100" b="1">
              <a:latin typeface="Arial Narrow"/>
              <a:cs typeface="Arial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/>
          <a:stretch/>
        </p:blipFill>
        <p:spPr bwMode="auto">
          <a:xfrm>
            <a:off x="1395464" y="5810139"/>
            <a:ext cx="1436180" cy="492027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 bwMode="auto">
          <a:xfrm>
            <a:off x="1240618" y="3341033"/>
            <a:ext cx="9447266" cy="523220"/>
          </a:xfrm>
          <a:prstGeom prst="rect">
            <a:avLst/>
          </a:prstGeom>
          <a:grpFill/>
        </p:spPr>
        <p:txBody>
          <a:bodyPr wrap="square">
            <a:spAutoFit/>
          </a:bodyPr>
          <a:lstStyle/>
          <a:p>
            <a:pPr>
              <a:defRPr/>
            </a:pPr>
            <a:endParaRPr lang="en-US" sz="2800" b="1" dirty="0">
              <a:latin typeface="Arial Narrow"/>
            </a:endParaRPr>
          </a:p>
        </p:txBody>
      </p:sp>
      <p:sp>
        <p:nvSpPr>
          <p:cNvPr id="14" name="TextBox 13">
            <a:hlinkClick r:id="rId4"/>
          </p:cNvPr>
          <p:cNvSpPr txBox="1"/>
          <p:nvPr/>
        </p:nvSpPr>
        <p:spPr>
          <a:xfrm>
            <a:off x="3955004" y="6400008"/>
            <a:ext cx="31570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www.ecostandardgroup.ru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55004" y="5892737"/>
            <a:ext cx="235476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info@ecostandard.ru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55004" y="5181338"/>
            <a:ext cx="2283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8 (800) 333-55-71</a:t>
            </a:r>
          </a:p>
          <a:p>
            <a:r>
              <a:rPr lang="ru-RU" sz="1400" dirty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8 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(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982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) 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711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-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30</a:t>
            </a:r>
            <a:r>
              <a:rPr lang="ru-RU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-</a:t>
            </a:r>
            <a:r>
              <a:rPr lang="en-US" sz="1400" dirty="0" smtClean="0">
                <a:latin typeface="Roboto" panose="02000000000000000000" pitchFamily="2" charset="0"/>
                <a:ea typeface="Roboto" panose="02000000000000000000" pitchFamily="2" charset="0"/>
                <a:cs typeface="Open Sans Semibold" panose="020B0706030804020204" pitchFamily="34" charset="0"/>
              </a:rPr>
              <a:t>15</a:t>
            </a:r>
            <a:endParaRPr lang="ru-RU" sz="1400" dirty="0">
              <a:latin typeface="Roboto" panose="02000000000000000000" pitchFamily="2" charset="0"/>
              <a:ea typeface="Roboto" panose="02000000000000000000" pitchFamily="2" charset="0"/>
              <a:cs typeface="Open Sans Semibold" panose="020B070603080402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33652" y="5970412"/>
            <a:ext cx="306186" cy="235828"/>
          </a:xfrm>
          <a:prstGeom prst="rect">
            <a:avLst/>
          </a:prstGeom>
          <a:solidFill>
            <a:srgbClr val="8FDD24"/>
          </a:solidFill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6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365" y="6425407"/>
            <a:ext cx="288633" cy="291395"/>
          </a:xfrm>
          <a:prstGeom prst="rect">
            <a:avLst/>
          </a:prstGeom>
          <a:solidFill>
            <a:srgbClr val="8FDD24"/>
          </a:solidFill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screen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59000" y="5240856"/>
            <a:ext cx="255489" cy="256870"/>
          </a:xfrm>
          <a:prstGeom prst="rect">
            <a:avLst/>
          </a:prstGeom>
          <a:solidFill>
            <a:srgbClr val="8FDD24"/>
          </a:solidFill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31256" y="4815238"/>
            <a:ext cx="1871554" cy="187155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645888" y="5904052"/>
            <a:ext cx="30776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u="sng" dirty="0">
                <a:hlinkClick r:id="rId9"/>
              </a:rPr>
              <a:t>Zvereva.A@ecostandard.ru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a78f4f46_0_87"/>
          <p:cNvSpPr/>
          <p:nvPr/>
        </p:nvSpPr>
        <p:spPr>
          <a:xfrm>
            <a:off x="321" y="180"/>
            <a:ext cx="98995" cy="6857641"/>
          </a:xfrm>
          <a:prstGeom prst="rect">
            <a:avLst/>
          </a:prstGeom>
          <a:solidFill>
            <a:srgbClr val="79F200"/>
          </a:solidFill>
          <a:ln>
            <a:noFill/>
          </a:ln>
        </p:spPr>
        <p:txBody>
          <a:bodyPr spcFirstLastPara="1" wrap="square" lIns="91420" tIns="45697" rIns="91420" bIns="45697" anchor="ctr" anchorCtr="0">
            <a:noAutofit/>
          </a:bodyPr>
          <a:lstStyle/>
          <a:p>
            <a:pPr algn="ctr" defTabSz="914269">
              <a:buClr>
                <a:srgbClr val="000000"/>
              </a:buClr>
              <a:defRPr/>
            </a:pPr>
            <a:endParaRPr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g165a78f4f46_0_87"/>
          <p:cNvSpPr/>
          <p:nvPr/>
        </p:nvSpPr>
        <p:spPr>
          <a:xfrm rot="-5400000">
            <a:off x="-382324" y="5546246"/>
            <a:ext cx="1491822" cy="21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7" rIns="91420" bIns="45697" anchor="t" anchorCtr="0">
            <a:noAutofit/>
          </a:bodyPr>
          <a:lstStyle/>
          <a:p>
            <a:pPr defTabSz="914269">
              <a:buClr>
                <a:srgbClr val="000000"/>
              </a:buClr>
              <a:defRPr/>
            </a:pPr>
            <a:r>
              <a:rPr lang="ru-RU" sz="8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www.ecostandardgroup.ru</a:t>
            </a:r>
            <a:endParaRPr sz="11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g165a78f4f46_0_87"/>
          <p:cNvSpPr/>
          <p:nvPr/>
        </p:nvSpPr>
        <p:spPr>
          <a:xfrm>
            <a:off x="4708945" y="2036706"/>
            <a:ext cx="6095680" cy="166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7" rIns="91420" bIns="45697" anchor="t" anchorCtr="0">
            <a:noAutofit/>
          </a:bodyPr>
          <a:lstStyle/>
          <a:p>
            <a:pPr defTabSz="914269">
              <a:buClr>
                <a:srgbClr val="000000"/>
              </a:buClr>
              <a:defRPr/>
            </a:pPr>
            <a:endParaRPr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269">
              <a:buClr>
                <a:srgbClr val="000000"/>
              </a:buClr>
              <a:defRPr/>
            </a:pPr>
            <a:endParaRPr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986A9C6-0422-3247-9343-B4EE6486129A}"/>
              </a:ext>
            </a:extLst>
          </p:cNvPr>
          <p:cNvSpPr/>
          <p:nvPr/>
        </p:nvSpPr>
        <p:spPr>
          <a:xfrm>
            <a:off x="961106" y="374177"/>
            <a:ext cx="2996170" cy="2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9"/>
            <a:r>
              <a:rPr lang="en-US" sz="799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EcoStandard group</a:t>
            </a:r>
            <a:r>
              <a:rPr lang="ru-RU" sz="799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5325" y="180"/>
            <a:ext cx="493545" cy="6857641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439" y="5814244"/>
            <a:ext cx="1491772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6627" y="62314"/>
            <a:ext cx="3256324" cy="346193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789498" y="905162"/>
            <a:ext cx="506904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 Narrow" panose="020B0606020202030204" pitchFamily="34" charset="0"/>
              </a:rPr>
              <a:t>Зверева Алина – руководитель 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Представительства </a:t>
            </a:r>
            <a:r>
              <a:rPr lang="en-US" b="1" dirty="0">
                <a:solidFill>
                  <a:srgbClr val="8FDD24"/>
                </a:solidFill>
                <a:latin typeface="Arial Narrow" panose="020B0606020202030204" pitchFamily="34" charset="0"/>
              </a:rPr>
              <a:t>Ecostandard group</a:t>
            </a:r>
            <a:endParaRPr lang="ru-RU" b="1" dirty="0">
              <a:latin typeface="Arial Narrow" panose="020B0606020202030204" pitchFamily="34" charset="0"/>
            </a:endParaRPr>
          </a:p>
          <a:p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en-US" b="1" dirty="0" smtClean="0">
                <a:latin typeface="Arial Narrow" panose="020B0606020202030204" pitchFamily="34" charset="0"/>
              </a:rPr>
              <a:t>в Иркутске</a:t>
            </a:r>
            <a:endParaRPr lang="ru-RU" b="1" dirty="0">
              <a:latin typeface="Arial Narrow" panose="020B060602020203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82803" y="2867662"/>
            <a:ext cx="627447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>
                <a:latin typeface="Arial Narrow" panose="020B0606020202030204" pitchFamily="34" charset="0"/>
              </a:rPr>
              <a:t>О</a:t>
            </a:r>
            <a:r>
              <a:rPr lang="en-US" dirty="0" err="1">
                <a:latin typeface="Arial Narrow" panose="020B0606020202030204" pitchFamily="34" charset="0"/>
              </a:rPr>
              <a:t>пыт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работы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ru-RU" dirty="0" smtClean="0">
                <a:latin typeface="Arial Narrow" panose="020B0606020202030204" pitchFamily="34" charset="0"/>
              </a:rPr>
              <a:t>в</a:t>
            </a:r>
            <a:r>
              <a:rPr lang="en-US" dirty="0" smtClean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сфере</a:t>
            </a:r>
            <a:r>
              <a:rPr lang="en-US" dirty="0">
                <a:latin typeface="Arial Narrow" panose="020B0606020202030204" pitchFamily="34" charset="0"/>
              </a:rPr>
              <a:t> </a:t>
            </a:r>
            <a:r>
              <a:rPr lang="en-US" dirty="0" err="1">
                <a:latin typeface="Arial Narrow" panose="020B0606020202030204" pitchFamily="34" charset="0"/>
              </a:rPr>
              <a:t>охраны</a:t>
            </a:r>
            <a:r>
              <a:rPr lang="en-US" dirty="0">
                <a:latin typeface="Arial Narrow" panose="020B0606020202030204" pitchFamily="34" charset="0"/>
              </a:rPr>
              <a:t> труда </a:t>
            </a:r>
            <a:r>
              <a:rPr lang="en-US" dirty="0" err="1">
                <a:latin typeface="Arial Narrow" panose="020B0606020202030204" pitchFamily="34" charset="0"/>
              </a:rPr>
              <a:t>более</a:t>
            </a:r>
            <a:r>
              <a:rPr lang="en-US" dirty="0">
                <a:latin typeface="Arial Narrow" panose="020B0606020202030204" pitchFamily="34" charset="0"/>
              </a:rPr>
              <a:t> 13 </a:t>
            </a:r>
            <a:r>
              <a:rPr lang="en-US" dirty="0" err="1" smtClean="0">
                <a:latin typeface="Arial Narrow" panose="020B0606020202030204" pitchFamily="34" charset="0"/>
              </a:rPr>
              <a:t>лет</a:t>
            </a:r>
            <a:endParaRPr lang="ru-RU" dirty="0" smtClean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Диссертация на тему «Оценка производственных рисков» в 2019г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Narrow" panose="020B0606020202030204" pitchFamily="34" charset="0"/>
              </a:rPr>
              <a:t>Участник региональных форумов по охране труда</a:t>
            </a:r>
          </a:p>
          <a:p>
            <a:r>
              <a:rPr lang="ru-RU" dirty="0" smtClean="0">
                <a:latin typeface="Arial Narrow" panose="020B0606020202030204" pitchFamily="34" charset="0"/>
              </a:rPr>
              <a:t> </a:t>
            </a:r>
            <a:endParaRPr lang="en-US" dirty="0">
              <a:latin typeface="Arial Narrow" panose="020B0606020202030204" pitchFamily="34" charset="0"/>
            </a:endParaRPr>
          </a:p>
          <a:p>
            <a:endParaRPr lang="ru-RU" dirty="0"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676559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165a78f4f46_0_87"/>
          <p:cNvSpPr/>
          <p:nvPr/>
        </p:nvSpPr>
        <p:spPr>
          <a:xfrm>
            <a:off x="321" y="180"/>
            <a:ext cx="98995" cy="6857641"/>
          </a:xfrm>
          <a:prstGeom prst="rect">
            <a:avLst/>
          </a:prstGeom>
          <a:solidFill>
            <a:srgbClr val="79F200"/>
          </a:solidFill>
          <a:ln>
            <a:noFill/>
          </a:ln>
        </p:spPr>
        <p:txBody>
          <a:bodyPr spcFirstLastPara="1" wrap="square" lIns="91420" tIns="45697" rIns="91420" bIns="45697" anchor="ctr" anchorCtr="0">
            <a:noAutofit/>
          </a:bodyPr>
          <a:lstStyle/>
          <a:p>
            <a:pPr algn="ctr" defTabSz="914269">
              <a:buClr>
                <a:srgbClr val="000000"/>
              </a:buClr>
              <a:defRPr/>
            </a:pPr>
            <a:endParaRPr dirty="0">
              <a:solidFill>
                <a:srgbClr val="FFFFFF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19" name="Google Shape;119;g165a78f4f46_0_87"/>
          <p:cNvSpPr/>
          <p:nvPr/>
        </p:nvSpPr>
        <p:spPr>
          <a:xfrm rot="-5400000">
            <a:off x="-382324" y="5546246"/>
            <a:ext cx="1491822" cy="2153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7" rIns="91420" bIns="45697" anchor="t" anchorCtr="0">
            <a:noAutofit/>
          </a:bodyPr>
          <a:lstStyle/>
          <a:p>
            <a:pPr defTabSz="914269">
              <a:buClr>
                <a:srgbClr val="000000"/>
              </a:buClr>
              <a:defRPr/>
            </a:pPr>
            <a:r>
              <a:rPr lang="ru-RU" sz="800" b="1" dirty="0">
                <a:solidFill>
                  <a:srgbClr val="000000"/>
                </a:solidFill>
                <a:latin typeface="Arial Narrow"/>
                <a:ea typeface="Arial Narrow"/>
                <a:cs typeface="Arial Narrow"/>
                <a:sym typeface="Arial Narrow"/>
              </a:rPr>
              <a:t>www.ecostandardgroup.ru</a:t>
            </a:r>
            <a:endParaRPr sz="1100" b="1" dirty="0">
              <a:solidFill>
                <a:srgbClr val="000000"/>
              </a:solidFill>
              <a:latin typeface="Arial Narrow"/>
              <a:ea typeface="Arial Narrow"/>
              <a:cs typeface="Arial Narrow"/>
              <a:sym typeface="Arial Narrow"/>
            </a:endParaRPr>
          </a:p>
        </p:txBody>
      </p:sp>
      <p:sp>
        <p:nvSpPr>
          <p:cNvPr id="123" name="Google Shape;123;g165a78f4f46_0_87"/>
          <p:cNvSpPr/>
          <p:nvPr/>
        </p:nvSpPr>
        <p:spPr>
          <a:xfrm>
            <a:off x="4708945" y="2036706"/>
            <a:ext cx="6095680" cy="16619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0" tIns="45697" rIns="91420" bIns="45697" anchor="t" anchorCtr="0">
            <a:noAutofit/>
          </a:bodyPr>
          <a:lstStyle/>
          <a:p>
            <a:pPr defTabSz="914269">
              <a:buClr>
                <a:srgbClr val="000000"/>
              </a:buClr>
              <a:defRPr/>
            </a:pPr>
            <a:endParaRPr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  <a:p>
            <a:pPr defTabSz="914269">
              <a:buClr>
                <a:srgbClr val="000000"/>
              </a:buClr>
              <a:defRPr/>
            </a:pPr>
            <a:endParaRPr sz="1400" dirty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3986A9C6-0422-3247-9343-B4EE6486129A}"/>
              </a:ext>
            </a:extLst>
          </p:cNvPr>
          <p:cNvSpPr/>
          <p:nvPr/>
        </p:nvSpPr>
        <p:spPr>
          <a:xfrm>
            <a:off x="961106" y="374177"/>
            <a:ext cx="2996170" cy="215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139"/>
            <a:r>
              <a:rPr lang="en-US" sz="799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EcoStandard group</a:t>
            </a:r>
            <a:r>
              <a:rPr lang="ru-RU" sz="799" dirty="0">
                <a:solidFill>
                  <a:prstClr val="black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-5325" y="180"/>
            <a:ext cx="493545" cy="6857641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/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439" y="5814244"/>
            <a:ext cx="1491772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="" xmlns:a16="http://schemas.microsoft.com/office/drawing/2014/main" id="{9E3B2014-52AC-3149-A523-21DDD8332D7D}"/>
              </a:ext>
            </a:extLst>
          </p:cNvPr>
          <p:cNvSpPr/>
          <p:nvPr/>
        </p:nvSpPr>
        <p:spPr>
          <a:xfrm>
            <a:off x="686641" y="544010"/>
            <a:ext cx="10998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КУЛЬТУРА БЕЗОПАСНОСТИ – РЫЧАГ ДЛЯ СНИЖЕНИЯ </a:t>
            </a:r>
            <a:r>
              <a:rPr lang="ru-RU" sz="2800" b="1" dirty="0">
                <a:latin typeface="Arial Narrow" panose="020B0606020202030204" pitchFamily="34" charset="0"/>
              </a:rPr>
              <a:t>ТРАВМАТИЗМА</a:t>
            </a:r>
            <a:r>
              <a:rPr lang="en-US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endParaRPr lang="ru-RU" sz="2400" b="1" dirty="0" smtClean="0">
              <a:solidFill>
                <a:srgbClr val="6EDE00"/>
              </a:solidFill>
              <a:latin typeface="Arial Narrow" panose="020B0606020202030204" pitchFamily="34" charset="0"/>
            </a:endParaRPr>
          </a:p>
        </p:txBody>
      </p:sp>
      <p:sp>
        <p:nvSpPr>
          <p:cNvPr id="12" name="Google Shape;123;p19">
            <a:extLst>
              <a:ext uri="{FF2B5EF4-FFF2-40B4-BE49-F238E27FC236}">
                <a16:creationId xmlns="" xmlns:a16="http://schemas.microsoft.com/office/drawing/2014/main" id="{C00CD237-9557-F34D-9763-0D69F530E31B}"/>
              </a:ext>
            </a:extLst>
          </p:cNvPr>
          <p:cNvSpPr txBox="1"/>
          <p:nvPr/>
        </p:nvSpPr>
        <p:spPr>
          <a:xfrm>
            <a:off x="686641" y="1153976"/>
            <a:ext cx="6418217" cy="139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512763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DD24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понятие впервые появившееся в Атомной </a:t>
            </a: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отрасли</a:t>
            </a:r>
          </a:p>
          <a:p>
            <a:pPr marL="512763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DD24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сегодня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самая актуальная тема в </a:t>
            </a:r>
            <a:r>
              <a:rPr kumimoji="0" lang="ru-RU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ОТиП</a:t>
            </a:r>
            <a:endParaRPr kumimoji="0" lang="ru-RU" b="0" i="0" u="none" strike="noStrike" kern="0" cap="none" spc="0" normalizeH="0" baseline="0" noProof="0" dirty="0" smtClean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  <a:p>
            <a:pPr marL="512763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FDD24"/>
              </a:buClr>
              <a:buSzPts val="1500"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b="0" i="0" u="none" strike="noStrike" kern="0" cap="none" spc="0" normalizeH="0" baseline="0" noProof="0" dirty="0" smtClean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основной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путь к снижению травматизма в основных концепциях безопасности </a:t>
            </a:r>
            <a:endParaRPr kumimoji="0" lang="ru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66746" y="2724992"/>
            <a:ext cx="16048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Segoe UI" panose="020B0502040204020203" pitchFamily="34" charset="0"/>
                <a:cs typeface="Segoe UI" panose="020B0502040204020203" pitchFamily="34" charset="0"/>
              </a:rPr>
              <a:t>При  этом….</a:t>
            </a:r>
            <a:endParaRPr lang="ru-RU" sz="2000" dirty="0">
              <a:latin typeface="Segoe UI" panose="020B0502040204020203" pitchFamily="34" charset="0"/>
              <a:cs typeface="Segoe UI" panose="020B0502040204020203" pitchFamily="34" charset="0"/>
            </a:endParaRPr>
          </a:p>
        </p:txBody>
      </p:sp>
      <p:sp>
        <p:nvSpPr>
          <p:cNvPr id="14" name="Google Shape;123;p19">
            <a:extLst>
              <a:ext uri="{FF2B5EF4-FFF2-40B4-BE49-F238E27FC236}">
                <a16:creationId xmlns="" xmlns:a16="http://schemas.microsoft.com/office/drawing/2014/main" id="{4AA0CAED-5554-E848-822A-4D7F22017FC1}"/>
              </a:ext>
            </a:extLst>
          </p:cNvPr>
          <p:cNvSpPr txBox="1"/>
          <p:nvPr/>
        </p:nvSpPr>
        <p:spPr>
          <a:xfrm>
            <a:off x="961106" y="3350630"/>
            <a:ext cx="6843192" cy="17809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635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947"/>
              </a:buClr>
              <a:buSzPts val="15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2 официальных международных определения термина </a:t>
            </a:r>
          </a:p>
          <a:p>
            <a:pPr marL="4635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947"/>
              </a:buClr>
              <a:buSzPts val="15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3 официальных определения термина в РФ</a:t>
            </a:r>
          </a:p>
          <a:p>
            <a:pPr marL="463550" marR="0" lvl="0" indent="-28575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90947"/>
              </a:buClr>
              <a:buSzPts val="1500"/>
              <a:buFont typeface="Wingdings" panose="05000000000000000000" pitchFamily="2" charset="2"/>
              <a:buChar char="Ø"/>
              <a:tabLst/>
              <a:defRPr/>
            </a:pP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компании сами фиксируют дополнительные</a:t>
            </a:r>
            <a:r>
              <a:rPr kumimoji="0" lang="en-US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 </a:t>
            </a:r>
            <a:r>
              <a:rPr kumimoji="0" lang="ru-RU" b="0" i="0" u="none" strike="noStrike" kern="0" cap="none" spc="0" normalizeH="0" baseline="0" noProof="0" dirty="0">
                <a:ln>
                  <a:noFill/>
                </a:ln>
                <a:solidFill>
                  <a:srgbClr val="212121"/>
                </a:solidFill>
                <a:effectLst/>
                <a:uLnTx/>
                <a:uFillTx/>
                <a:latin typeface="Segoe UI" panose="020B0502040204020203" pitchFamily="34" charset="0"/>
                <a:cs typeface="Segoe UI" panose="020B0502040204020203" pitchFamily="34" charset="0"/>
                <a:sym typeface="Arial"/>
              </a:rPr>
              <a:t>смыслы термина для себя  </a:t>
            </a:r>
            <a:endParaRPr kumimoji="0" b="0" i="0" u="none" strike="noStrike" kern="0" cap="none" spc="0" normalizeH="0" baseline="0" noProof="0" dirty="0">
              <a:ln>
                <a:noFill/>
              </a:ln>
              <a:solidFill>
                <a:srgbClr val="212121"/>
              </a:solidFill>
              <a:effectLst/>
              <a:uLnTx/>
              <a:uFillTx/>
              <a:latin typeface="Segoe UI" panose="020B0502040204020203" pitchFamily="34" charset="0"/>
              <a:cs typeface="Segoe UI" panose="020B0502040204020203" pitchFamily="34" charset="0"/>
              <a:sym typeface="Arial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79534" y="5404290"/>
            <a:ext cx="53383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400" b="1" dirty="0" smtClean="0"/>
              <a:t>ЧТО ДЛЯ ВАС Культура безопасности? </a:t>
            </a:r>
            <a:endParaRPr lang="ru-RU" sz="24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76486" y="4581350"/>
            <a:ext cx="2200461" cy="2293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604511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267" y="2404934"/>
            <a:ext cx="6974957" cy="40504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Прямоугольник 1"/>
          <p:cNvSpPr/>
          <p:nvPr/>
        </p:nvSpPr>
        <p:spPr>
          <a:xfrm>
            <a:off x="577703" y="144321"/>
            <a:ext cx="857693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Segoe UI" panose="020B0502040204020203" pitchFamily="34" charset="0"/>
                <a:cs typeface="Segoe UI" panose="020B0502040204020203" pitchFamily="34" charset="0"/>
              </a:rPr>
              <a:t>КУЛЬТУРА БЕЗОПАСНОСТИ – это то, как ведут себя люди, когда никто не видит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77703" y="968718"/>
            <a:ext cx="10643191" cy="1391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rtl="0">
              <a:lnSpc>
                <a:spcPct val="120000"/>
              </a:lnSpc>
              <a:defRPr/>
            </a:pPr>
            <a:r>
              <a:rPr lang="ru-RU" kern="1200" dirty="0">
                <a:solidFill>
                  <a:srgbClr val="8FDD24"/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КУЛЬТУРА БЕЗОПАСНОСТИ </a:t>
            </a: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– это </a:t>
            </a:r>
            <a:r>
              <a:rPr lang="ru-RU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набор практик и процедур</a:t>
            </a: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демонстрирующих уровень приоритетности вопросов безопасности в сравнении с другими показателями, а также </a:t>
            </a:r>
            <a:r>
              <a:rPr lang="ru-RU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установки и ценности</a:t>
            </a: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, разделяемые сотрудниками в отношении безопасности, которые в совокупности формируют осознанное </a:t>
            </a:r>
            <a:r>
              <a:rPr lang="ru-RU" b="1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поведение людей </a:t>
            </a:r>
            <a:r>
              <a:rPr lang="ru-RU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при выполнении всех работ.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9110335" y="3429000"/>
            <a:ext cx="2626242" cy="120032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effectLst>
            <a:outerShdw blurRad="50800" dist="50800" dir="5400000" algn="ctr" rotWithShape="0">
              <a:srgbClr val="000000">
                <a:alpha val="43000"/>
              </a:srgbClr>
            </a:outerShdw>
          </a:effectLst>
        </p:spPr>
        <p:txBody>
          <a:bodyPr wrap="square">
            <a:spAutoFit/>
          </a:bodyPr>
          <a:lstStyle/>
          <a:p>
            <a:pPr lvl="0" algn="ctr" rtl="0">
              <a:defRPr/>
            </a:pPr>
            <a:r>
              <a:rPr lang="ru-RU" kern="1200" cap="all" dirty="0">
                <a:solidFill>
                  <a:srgbClr val="8FDD24"/>
                </a:solidFill>
                <a:latin typeface="Trebuchet MS"/>
                <a:ea typeface="Tahoma" panose="020B0604030504040204" pitchFamily="34" charset="0"/>
                <a:cs typeface="Tahoma" panose="020B0604030504040204" pitchFamily="34" charset="0"/>
              </a:rPr>
              <a:t>РАЗВИВАЯ КУЛЬТУРУ БЕЗОПАСНОСТИ, мы меняем рабочее поведение людей</a:t>
            </a:r>
            <a:endParaRPr lang="ru-RU" kern="1200" dirty="0">
              <a:solidFill>
                <a:srgbClr val="8FDD24"/>
              </a:solidFill>
              <a:latin typeface="Trebuchet MS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00122" y="4966122"/>
            <a:ext cx="1891878" cy="189187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80908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pic>
        <p:nvPicPr>
          <p:cNvPr id="7" name="Рисунок 6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73823" y="1578920"/>
            <a:ext cx="7949633" cy="47687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>
            <a:extLst>
              <a:ext uri="{FF2B5EF4-FFF2-40B4-BE49-F238E27FC236}">
                <a16:creationId xmlns="" xmlns:a16="http://schemas.microsoft.com/office/drawing/2014/main" id="{9E3B2014-52AC-3149-A523-21DDD8332D7D}"/>
              </a:ext>
            </a:extLst>
          </p:cNvPr>
          <p:cNvSpPr/>
          <p:nvPr/>
        </p:nvSpPr>
        <p:spPr>
          <a:xfrm>
            <a:off x="835496" y="266571"/>
            <a:ext cx="131010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Arial Narrow" panose="020B0606020202030204" pitchFamily="34" charset="0"/>
              </a:rPr>
              <a:t>КУЛЬТУРА БЕЗОПАСНОСТИ – </a:t>
            </a:r>
          </a:p>
          <a:p>
            <a:r>
              <a:rPr lang="ru-RU" sz="3200" b="1" dirty="0" smtClean="0">
                <a:latin typeface="Arial Narrow" panose="020B0606020202030204" pitchFamily="34" charset="0"/>
              </a:rPr>
              <a:t>РЫЧАГ ДЛЯ СНИЖЕНИЯ </a:t>
            </a:r>
            <a:r>
              <a:rPr lang="ru-RU" sz="3200" b="1" dirty="0">
                <a:latin typeface="Arial Narrow" panose="020B0606020202030204" pitchFamily="34" charset="0"/>
              </a:rPr>
              <a:t>ТРАВМАТИЗМА</a:t>
            </a:r>
            <a:r>
              <a:rPr lang="en-US" sz="32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endParaRPr lang="ru-RU" sz="2800" b="1" dirty="0" smtClean="0">
              <a:solidFill>
                <a:srgbClr val="6EDE00"/>
              </a:solidFill>
              <a:latin typeface="Arial Narrow" panose="020B060602020203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925" y="0"/>
            <a:ext cx="11239788" cy="650707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486954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5544" y="266571"/>
            <a:ext cx="11111025" cy="15388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КУЛЬТУРА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 smtClean="0">
                <a:latin typeface="Arial Narrow" panose="020B0606020202030204" pitchFamily="34" charset="0"/>
              </a:rPr>
              <a:t>БЕЗОПАСНОСТИ </a:t>
            </a:r>
            <a:r>
              <a:rPr lang="en-US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/</a:t>
            </a:r>
            <a:r>
              <a:rPr lang="ru-RU" sz="2800" b="1" dirty="0" smtClean="0">
                <a:solidFill>
                  <a:srgbClr val="6EDE00"/>
                </a:solidFill>
                <a:latin typeface="Arial Narrow" panose="020B0606020202030204" pitchFamily="34" charset="0"/>
              </a:rPr>
              <a:t> </a:t>
            </a:r>
          </a:p>
          <a:p>
            <a:r>
              <a:rPr lang="ru-RU" sz="1600" b="1" kern="1200" dirty="0" smtClean="0">
                <a:latin typeface="Segoe UI Black" panose="020B0A02040204020203" pitchFamily="34" charset="0"/>
                <a:ea typeface="Segoe UI Black" panose="020B0A02040204020203" pitchFamily="34" charset="0"/>
              </a:rPr>
              <a:t>Модель </a:t>
            </a:r>
            <a:r>
              <a:rPr lang="ru-RU" sz="1600" b="1" kern="12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Патрика Хадсона «Лестница культуры безопасности»</a:t>
            </a:r>
            <a:r>
              <a:rPr lang="ru-RU" sz="1600" kern="1200" dirty="0">
                <a:latin typeface="Segoe UI Black" panose="020B0A02040204020203" pitchFamily="34" charset="0"/>
                <a:ea typeface="Segoe UI Black" panose="020B0A02040204020203" pitchFamily="34" charset="0"/>
              </a:rPr>
              <a:t> — это </a:t>
            </a:r>
            <a:r>
              <a:rPr lang="ru-RU" sz="1600" b="1" kern="1200" dirty="0">
                <a:latin typeface="Segoe UI Black" panose="020B0A02040204020203" pitchFamily="34" charset="0"/>
                <a:ea typeface="Segoe UI Black" panose="020B0A02040204020203" pitchFamily="34" charset="0"/>
              </a:rPr>
              <a:t>признанная на международном уровне классификация уровней зрелости культуры безопасности</a:t>
            </a:r>
            <a:endParaRPr lang="ru-RU" sz="1600" dirty="0">
              <a:latin typeface="Segoe UI Black" panose="020B0A02040204020203" pitchFamily="34" charset="0"/>
              <a:ea typeface="Segoe UI Black" panose="020B0A02040204020203" pitchFamily="34" charset="0"/>
            </a:endParaRPr>
          </a:p>
          <a:p>
            <a:endParaRPr lang="ru-RU" sz="1600" b="1" dirty="0">
              <a:solidFill>
                <a:srgbClr val="6EDE00"/>
              </a:solidFill>
              <a:latin typeface="Arial Narrow" panose="020B0606020202030204" pitchFamily="34" charset="0"/>
            </a:endParaRPr>
          </a:p>
          <a:p>
            <a:endParaRPr lang="ru-RU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91961" y="1229247"/>
            <a:ext cx="10452978" cy="54387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510635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65544" y="266571"/>
            <a:ext cx="11111025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latin typeface="Arial Narrow" panose="020B0606020202030204" pitchFamily="34" charset="0"/>
              </a:rPr>
              <a:t>КУЛЬТУРА</a:t>
            </a:r>
            <a:r>
              <a:rPr lang="ru-RU" b="1" dirty="0" smtClean="0">
                <a:latin typeface="Arial Narrow" panose="020B0606020202030204" pitchFamily="34" charset="0"/>
              </a:rPr>
              <a:t> </a:t>
            </a:r>
            <a:r>
              <a:rPr lang="ru-RU" sz="2800" b="1" dirty="0">
                <a:latin typeface="Arial Narrow" panose="020B0606020202030204" pitchFamily="34" charset="0"/>
              </a:rPr>
              <a:t>БЕЗОПАСНОСТИ</a:t>
            </a:r>
            <a:r>
              <a:rPr lang="ru-RU" b="1" dirty="0" smtClean="0">
                <a:latin typeface="Arial Narrow" panose="020B0606020202030204" pitchFamily="34" charset="0"/>
              </a:rPr>
              <a:t> – это набор постоянных ценностей и позиций </a:t>
            </a:r>
          </a:p>
          <a:p>
            <a:r>
              <a:rPr lang="ru-RU" b="1" dirty="0" smtClean="0">
                <a:latin typeface="Arial Narrow" panose="020B0606020202030204" pitchFamily="34" charset="0"/>
              </a:rPr>
              <a:t>относительно вопросов безопасности,   разделяемых каждым членом на каждом уровне организации</a:t>
            </a:r>
            <a:endParaRPr lang="ru-RU" b="1" dirty="0">
              <a:latin typeface="Arial Narrow" panose="020B060602020203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Осведомленность каждого работника в организации о рисках и скрытых угрозах, вызванных их действиями.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b="1" dirty="0" smtClean="0">
                <a:solidFill>
                  <a:srgbClr val="92D050"/>
                </a:solidFill>
                <a:latin typeface="Arial Narrow" panose="020B0606020202030204" pitchFamily="34" charset="0"/>
              </a:rPr>
              <a:t>Цель: повышение и поддержание уровня осведомленности по вопросам безопасности </a:t>
            </a:r>
            <a:endParaRPr lang="ru-RU" b="1" dirty="0">
              <a:solidFill>
                <a:srgbClr val="92D050"/>
              </a:solidFill>
              <a:latin typeface="Arial Narrow" panose="020B060602020203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5544" y="1706952"/>
            <a:ext cx="10239154" cy="4961069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5107560" y="2583712"/>
            <a:ext cx="708444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kern="1200" dirty="0"/>
              <a:t>Кривая Брэдли</a:t>
            </a:r>
            <a:r>
              <a:rPr lang="ru-RU" kern="1200" dirty="0"/>
              <a:t> — это разработка, которая помогает оценить </a:t>
            </a:r>
            <a:r>
              <a:rPr lang="ru-RU" kern="1200" dirty="0" smtClean="0"/>
              <a:t>текущий</a:t>
            </a:r>
          </a:p>
          <a:p>
            <a:r>
              <a:rPr lang="ru-RU" kern="1200" dirty="0" smtClean="0"/>
              <a:t> </a:t>
            </a:r>
            <a:r>
              <a:rPr lang="ru-RU" kern="1200" dirty="0"/>
              <a:t>уровень культуры безопасности, а затем спланировать её развитие. </a:t>
            </a:r>
            <a:endParaRPr lang="ru-RU" kern="1200" dirty="0" smtClean="0"/>
          </a:p>
          <a:p>
            <a:r>
              <a:rPr lang="ru-RU" kern="1200" dirty="0" smtClean="0"/>
              <a:t>Её </a:t>
            </a:r>
            <a:r>
              <a:rPr lang="ru-RU" kern="1200" dirty="0"/>
              <a:t>создал в 1995 году сотрудник компании </a:t>
            </a:r>
            <a:r>
              <a:rPr lang="ru-RU" kern="1200" dirty="0" err="1"/>
              <a:t>DuPont</a:t>
            </a:r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711469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Прямоугольник 26"/>
          <p:cNvSpPr/>
          <p:nvPr/>
        </p:nvSpPr>
        <p:spPr>
          <a:xfrm>
            <a:off x="-5646" y="0"/>
            <a:ext cx="493571" cy="6858000"/>
          </a:xfrm>
          <a:prstGeom prst="rect">
            <a:avLst/>
          </a:prstGeom>
          <a:solidFill>
            <a:srgbClr val="8FDD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33F33823-2CA1-C642-A37C-CBFE14FD3556}"/>
              </a:ext>
            </a:extLst>
          </p:cNvPr>
          <p:cNvSpPr/>
          <p:nvPr/>
        </p:nvSpPr>
        <p:spPr>
          <a:xfrm rot="16200000">
            <a:off x="-504786" y="5814375"/>
            <a:ext cx="1491850" cy="21544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r>
              <a:rPr lang="en-US" sz="800" b="1" kern="1200" dirty="0">
                <a:latin typeface="Arial Narrow" panose="020B0606020202030204" pitchFamily="34" charset="0"/>
                <a:cs typeface="Arial" panose="020B0604020202020204" pitchFamily="34" charset="0"/>
              </a:rPr>
              <a:t>www.ecostandardgroup.ru</a:t>
            </a:r>
            <a:endParaRPr lang="ru-RU" sz="1100" b="1" kern="1200" dirty="0"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3456" y="266571"/>
            <a:ext cx="1453113" cy="544589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945758" y="2598003"/>
            <a:ext cx="7315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accent2"/>
              </a:buClr>
              <a:defRPr/>
            </a:pPr>
            <a:r>
              <a:rPr lang="ru-RU" sz="2400" b="1" dirty="0"/>
              <a:t>Как влияет корпоративная культура на развитие культуры безопасности?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9991539" y="4564852"/>
            <a:ext cx="2200461" cy="2293148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1688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15539</TotalTime>
  <Words>687</Words>
  <Application>Microsoft Office PowerPoint</Application>
  <DocSecurity>0</DocSecurity>
  <PresentationFormat>Произвольный</PresentationFormat>
  <Paragraphs>146</Paragraphs>
  <Slides>20</Slides>
  <Notes>20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1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</vt:vector>
  </TitlesOfParts>
  <LinksUpToDate>false</LinksUpToDate>
  <SharedDoc>false</SharedDoc>
  <HyperlinkBase/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Горбунов Максим</dc:creator>
  <cp:lastModifiedBy>n.tsvetkun</cp:lastModifiedBy>
  <cp:revision>1739</cp:revision>
  <dcterms:created xsi:type="dcterms:W3CDTF">2019-02-11T10:12:57Z</dcterms:created>
  <dcterms:modified xsi:type="dcterms:W3CDTF">2024-11-28T01:11:44Z</dcterms:modified>
  <dc:identifier/>
  <dc:language/>
  <cp:version/>
</cp:coreProperties>
</file>