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10" r:id="rId3"/>
    <p:sldId id="293" r:id="rId4"/>
    <p:sldId id="258" r:id="rId5"/>
    <p:sldId id="309" r:id="rId6"/>
    <p:sldId id="302" r:id="rId7"/>
    <p:sldId id="314" r:id="rId8"/>
    <p:sldId id="299" r:id="rId9"/>
    <p:sldId id="306" r:id="rId10"/>
    <p:sldId id="311" r:id="rId11"/>
    <p:sldId id="313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D7D31"/>
    <a:srgbClr val="FF9900"/>
    <a:srgbClr val="00B4E7"/>
    <a:srgbClr val="B9863A"/>
    <a:srgbClr val="006A9E"/>
    <a:srgbClr val="006CD6"/>
    <a:srgbClr val="FDFDFD"/>
    <a:srgbClr val="F4B18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982" autoAdjust="0"/>
    <p:restoredTop sz="87749" autoAdjust="0"/>
  </p:normalViewPr>
  <p:slideViewPr>
    <p:cSldViewPr snapToGrid="0">
      <p:cViewPr varScale="1">
        <p:scale>
          <a:sx n="70" d="100"/>
          <a:sy n="70" d="100"/>
        </p:scale>
        <p:origin x="-126" y="-5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D71414-ED6C-4EAB-8EF1-AE8BA6CF87A9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1ECF28-1EFD-4EAE-9F5A-7FBC13A96D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30352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ECF28-1EFD-4EAE-9F5A-7FBC13A96D23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44506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ECF28-1EFD-4EAE-9F5A-7FBC13A96D2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04615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ECF28-1EFD-4EAE-9F5A-7FBC13A96D2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555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ECF28-1EFD-4EAE-9F5A-7FBC13A96D2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87058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1646-0595-4491-9CDC-6B2AFBEB0F6F}" type="datetimeFigureOut">
              <a:rPr lang="ru-RU" smtClean="0"/>
              <a:pPr/>
              <a:t>28.11.2024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494F-669F-4D3F-8A92-12C0BD4110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14736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1646-0595-4491-9CDC-6B2AFBEB0F6F}" type="datetimeFigureOut">
              <a:rPr lang="ru-RU" smtClean="0"/>
              <a:pPr/>
              <a:t>28.11.2024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494F-669F-4D3F-8A92-12C0BD4110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11880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1646-0595-4491-9CDC-6B2AFBEB0F6F}" type="datetimeFigureOut">
              <a:rPr lang="ru-RU" smtClean="0"/>
              <a:pPr/>
              <a:t>28.11.2024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494F-669F-4D3F-8A92-12C0BD4110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70286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1646-0595-4491-9CDC-6B2AFBEB0F6F}" type="datetimeFigureOut">
              <a:rPr lang="ru-RU" smtClean="0"/>
              <a:pPr/>
              <a:t>28.11.2024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494F-669F-4D3F-8A92-12C0BD4110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70778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1646-0595-4491-9CDC-6B2AFBEB0F6F}" type="datetimeFigureOut">
              <a:rPr lang="ru-RU" smtClean="0"/>
              <a:pPr/>
              <a:t>28.11.2024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494F-669F-4D3F-8A92-12C0BD4110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88061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1646-0595-4491-9CDC-6B2AFBEB0F6F}" type="datetimeFigureOut">
              <a:rPr lang="ru-RU" smtClean="0"/>
              <a:pPr/>
              <a:t>28.11.2024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494F-669F-4D3F-8A92-12C0BD4110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73658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1646-0595-4491-9CDC-6B2AFBEB0F6F}" type="datetimeFigureOut">
              <a:rPr lang="ru-RU" smtClean="0"/>
              <a:pPr/>
              <a:t>28.11.2024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494F-669F-4D3F-8A92-12C0BD4110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18761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1646-0595-4491-9CDC-6B2AFBEB0F6F}" type="datetimeFigureOut">
              <a:rPr lang="ru-RU" smtClean="0"/>
              <a:pPr/>
              <a:t>28.11.2024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494F-669F-4D3F-8A92-12C0BD4110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49763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1646-0595-4491-9CDC-6B2AFBEB0F6F}" type="datetimeFigureOut">
              <a:rPr lang="ru-RU" smtClean="0"/>
              <a:pPr/>
              <a:t>28.11.2024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494F-669F-4D3F-8A92-12C0BD4110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80315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1646-0595-4491-9CDC-6B2AFBEB0F6F}" type="datetimeFigureOut">
              <a:rPr lang="ru-RU" smtClean="0"/>
              <a:pPr/>
              <a:t>28.11.2024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494F-669F-4D3F-8A92-12C0BD4110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22443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1646-0595-4491-9CDC-6B2AFBEB0F6F}" type="datetimeFigureOut">
              <a:rPr lang="ru-RU" smtClean="0"/>
              <a:pPr/>
              <a:t>28.11.2024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494F-669F-4D3F-8A92-12C0BD4110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71264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C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1646-0595-4491-9CDC-6B2AFBEB0F6F}" type="datetimeFigureOut">
              <a:rPr lang="ru-RU" smtClean="0"/>
              <a:pPr/>
              <a:t>28.11.2024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6494F-669F-4D3F-8A92-12C0BD4110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5247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iocozmpuser\Documents\Users\iocozmpuser\Downloads\VK.png" TargetMode="External"/><Relationship Id="rId7" Type="http://schemas.openxmlformats.org/officeDocument/2006/relationships/image" Target="../media/image3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839002"/>
          </a:xfrm>
          <a:prstGeom prst="rect">
            <a:avLst/>
          </a:prstGeom>
          <a:solidFill>
            <a:schemeClr val="lt1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6290109"/>
            <a:ext cx="12192000" cy="567891"/>
          </a:xfrm>
          <a:prstGeom prst="rect">
            <a:avLst/>
          </a:prstGeom>
          <a:solidFill>
            <a:schemeClr val="lt1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3770" y="279047"/>
            <a:ext cx="1123774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6A9E"/>
                </a:solidFill>
                <a:latin typeface="Arial Black" panose="020B0A04020102020204" pitchFamily="34" charset="0"/>
              </a:rPr>
              <a:t>ОГБУЗ «Иркутский областной центр общественного здоровья и медицинской профилактики»</a:t>
            </a:r>
            <a:endParaRPr lang="ru-RU" sz="1600" dirty="0">
              <a:solidFill>
                <a:srgbClr val="006A9E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1955002"/>
            <a:ext cx="122007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dirty="0" smtClean="0">
                <a:solidFill>
                  <a:srgbClr val="FF9900"/>
                </a:solidFill>
                <a:latin typeface="Impact" panose="020B0806030902050204" pitchFamily="34" charset="0"/>
                <a:ea typeface="Microsoft Yi Baiti" panose="03000500000000000000" pitchFamily="66" charset="0"/>
                <a:cs typeface="Leelawadee UI Semilight" panose="020B0402040204020203" pitchFamily="34" charset="-34"/>
              </a:rPr>
              <a:t>КОРПОРАТИВНЫЕ ПРОГРАММЫ</a:t>
            </a:r>
            <a:endParaRPr lang="ru-RU" sz="7200" dirty="0">
              <a:solidFill>
                <a:srgbClr val="FF9900"/>
              </a:solidFill>
              <a:latin typeface="Impact" panose="020B0806030902050204" pitchFamily="34" charset="0"/>
              <a:ea typeface="Microsoft Yi Baiti" panose="03000500000000000000" pitchFamily="66" charset="0"/>
              <a:cs typeface="Leelawadee UI Semilight" panose="020B0402040204020203" pitchFamily="34" charset="-34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709" y="6345438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Иркутск 2024 </a:t>
            </a: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35646" y="-73528"/>
            <a:ext cx="1043703" cy="104370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19129" y="3061008"/>
            <a:ext cx="1015374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>
                <a:solidFill>
                  <a:srgbClr val="FF9900"/>
                </a:solidFill>
                <a:latin typeface="Impact" panose="020B0806030902050204" pitchFamily="34" charset="0"/>
              </a:rPr>
              <a:t>УКРЕПЛЕНИЯ ЗДОРОВЬЯ НА РАБОЧЕМ МЕСТЕ</a:t>
            </a:r>
            <a:endParaRPr lang="ru-RU" sz="4400" dirty="0">
              <a:solidFill>
                <a:srgbClr val="FF9900"/>
              </a:solidFill>
              <a:latin typeface="Impact" panose="020B080603090205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13199" y="4229996"/>
            <a:ext cx="56083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800" dirty="0" smtClean="0">
                <a:solidFill>
                  <a:schemeClr val="bg1"/>
                </a:solidFill>
                <a:latin typeface="Impact" panose="020B0806030902050204" pitchFamily="34" charset="0"/>
              </a:rPr>
              <a:t>Главный врач </a:t>
            </a:r>
          </a:p>
          <a:p>
            <a:pPr algn="r"/>
            <a:r>
              <a:rPr lang="ru-RU" sz="2800" dirty="0" smtClean="0">
                <a:solidFill>
                  <a:schemeClr val="bg1"/>
                </a:solidFill>
                <a:latin typeface="Impact" panose="020B0806030902050204" pitchFamily="34" charset="0"/>
              </a:rPr>
              <a:t>ОГБУЗ «ИОЦОЗМП»</a:t>
            </a:r>
          </a:p>
          <a:p>
            <a:pPr algn="r"/>
            <a:r>
              <a:rPr lang="ru-RU" sz="2800" dirty="0" smtClean="0">
                <a:solidFill>
                  <a:schemeClr val="bg1"/>
                </a:solidFill>
                <a:latin typeface="Impact" panose="020B0806030902050204" pitchFamily="34" charset="0"/>
              </a:rPr>
              <a:t>Поленов П.А.</a:t>
            </a:r>
            <a:endParaRPr lang="ru-RU" sz="28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7609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780716"/>
          </a:xfrm>
          <a:prstGeom prst="rect">
            <a:avLst/>
          </a:prstGeom>
          <a:solidFill>
            <a:schemeClr val="lt1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6290109"/>
            <a:ext cx="12192000" cy="567891"/>
          </a:xfrm>
          <a:prstGeom prst="rect">
            <a:avLst/>
          </a:prstGeom>
          <a:solidFill>
            <a:schemeClr val="lt1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07127" y="1822929"/>
            <a:ext cx="72629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92148"/>
            <a:ext cx="12192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dirty="0" smtClean="0">
                <a:solidFill>
                  <a:srgbClr val="FF9900"/>
                </a:solidFill>
                <a:latin typeface="Arial Black" panose="020B0A04020102020204" pitchFamily="34" charset="0"/>
              </a:rPr>
              <a:t>Обязанность работодателя </a:t>
            </a:r>
            <a:endParaRPr lang="ru-RU" sz="2600" dirty="0">
              <a:solidFill>
                <a:srgbClr val="FF99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07127" y="3453773"/>
            <a:ext cx="72629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944983" y="2778963"/>
            <a:ext cx="7929149" cy="1264403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>
                <a:latin typeface="Arial Black" panose="020B0A04020102020204" pitchFamily="34" charset="0"/>
              </a:rPr>
              <a:t>ТК РФ Статья 185.1. «Гарантии работникам</a:t>
            </a:r>
          </a:p>
          <a:p>
            <a:pPr algn="ctr"/>
            <a:r>
              <a:rPr lang="ru-RU" sz="2100">
                <a:latin typeface="Arial Black" panose="020B0A04020102020204" pitchFamily="34" charset="0"/>
              </a:rPr>
              <a:t>    при прохождении диспансеризации»:</a:t>
            </a:r>
            <a:endParaRPr lang="ru-RU" sz="2100" dirty="0">
              <a:latin typeface="Arial Black" panose="020B0A0402010202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944983" y="4847786"/>
            <a:ext cx="7885607" cy="113922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Black" panose="020B0A04020102020204" pitchFamily="34" charset="0"/>
              </a:rPr>
              <a:t>- менее 40 лет - на 1 рабочий день 1 раз в 3 </a:t>
            </a:r>
            <a:r>
              <a:rPr lang="ru-RU" sz="2000" dirty="0" smtClean="0">
                <a:latin typeface="Arial Black" panose="020B0A04020102020204" pitchFamily="34" charset="0"/>
              </a:rPr>
              <a:t>года</a:t>
            </a:r>
            <a:endParaRPr lang="ru-RU" sz="2000" dirty="0">
              <a:latin typeface="Arial Black" panose="020B0A04020102020204" pitchFamily="34" charset="0"/>
            </a:endParaRPr>
          </a:p>
          <a:p>
            <a:pPr algn="ctr"/>
            <a:r>
              <a:rPr lang="ru-RU" sz="2000" dirty="0" smtClean="0">
                <a:latin typeface="Arial Black" panose="020B0A04020102020204" pitchFamily="34" charset="0"/>
              </a:rPr>
              <a:t>- 40 </a:t>
            </a:r>
            <a:r>
              <a:rPr lang="ru-RU" sz="2000" dirty="0">
                <a:latin typeface="Arial Black" panose="020B0A04020102020204" pitchFamily="34" charset="0"/>
              </a:rPr>
              <a:t>лет и более - на 1 рабочий день 1 раз в 1 </a:t>
            </a:r>
            <a:r>
              <a:rPr lang="ru-RU" sz="2000" dirty="0" smtClean="0">
                <a:latin typeface="Arial Black" panose="020B0A04020102020204" pitchFamily="34" charset="0"/>
              </a:rPr>
              <a:t>год</a:t>
            </a:r>
            <a:endParaRPr lang="ru-RU" sz="2000" dirty="0">
              <a:latin typeface="Arial Black" panose="020B0A040201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44983" y="840969"/>
            <a:ext cx="7929150" cy="1120060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 Black" panose="020B0A04020102020204" pitchFamily="34" charset="0"/>
              </a:rPr>
              <a:t>Работодатели обязаны обеспечивать условия для прохождения работниками медицинских осмотров и диспансеризации, а также беспрепятственно отпускать работников для их </a:t>
            </a:r>
            <a:r>
              <a:rPr lang="ru-RU" dirty="0" smtClean="0">
                <a:latin typeface="Arial Black" panose="020B0A04020102020204" pitchFamily="34" charset="0"/>
              </a:rPr>
              <a:t>прохождения  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24" name="Стрелка вниз 23"/>
          <p:cNvSpPr/>
          <p:nvPr/>
        </p:nvSpPr>
        <p:spPr>
          <a:xfrm>
            <a:off x="7458561" y="1961028"/>
            <a:ext cx="858449" cy="76419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25" name="Стрелка вниз 24"/>
          <p:cNvSpPr/>
          <p:nvPr/>
        </p:nvSpPr>
        <p:spPr>
          <a:xfrm>
            <a:off x="7458560" y="4043366"/>
            <a:ext cx="858449" cy="80442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204831"/>
            <a:ext cx="3989642" cy="3989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646273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780716"/>
          </a:xfrm>
          <a:prstGeom prst="rect">
            <a:avLst/>
          </a:prstGeom>
          <a:solidFill>
            <a:schemeClr val="lt1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6290109"/>
            <a:ext cx="12192000" cy="567891"/>
          </a:xfrm>
          <a:prstGeom prst="rect">
            <a:avLst/>
          </a:prstGeom>
          <a:solidFill>
            <a:schemeClr val="lt1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07127" y="1822929"/>
            <a:ext cx="72629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92148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FF9900"/>
                </a:solidFill>
                <a:latin typeface="Arial Black" panose="020B0A04020102020204" pitchFamily="34" charset="0"/>
              </a:rPr>
              <a:t>ОГБУЗ «ИОЦОЗМП»</a:t>
            </a:r>
            <a:endParaRPr lang="ru-RU" sz="2800" dirty="0">
              <a:solidFill>
                <a:srgbClr val="FF99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07127" y="3453773"/>
            <a:ext cx="72629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37162" y="872862"/>
            <a:ext cx="11917676" cy="1485701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Arial Black" panose="020B0A04020102020204" pitchFamily="34" charset="0"/>
              </a:rPr>
              <a:t>Приглашаем к сотрудничеству </a:t>
            </a:r>
          </a:p>
          <a:p>
            <a:pPr algn="r"/>
            <a:endParaRPr lang="ru-RU" sz="2300" dirty="0" smtClean="0">
              <a:latin typeface="Arial Black" panose="020B0A04020102020204" pitchFamily="34" charset="0"/>
            </a:endParaRPr>
          </a:p>
          <a:p>
            <a:pPr algn="r"/>
            <a:r>
              <a:rPr lang="ru-RU" sz="2300" dirty="0" smtClean="0">
                <a:latin typeface="Arial Black" panose="020B0A04020102020204" pitchFamily="34" charset="0"/>
              </a:rPr>
              <a:t>Работа Центра осуществляется на безвозмездной основе!</a:t>
            </a:r>
            <a:endParaRPr lang="ru-RU" sz="2300" dirty="0">
              <a:solidFill>
                <a:srgbClr val="00B4E7"/>
              </a:solidFill>
              <a:latin typeface="Arial Black" panose="020B0A0402010202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37162" y="2754622"/>
            <a:ext cx="11917676" cy="1264323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Для организации </a:t>
            </a:r>
            <a:r>
              <a:rPr lang="ru-RU" sz="2000" dirty="0">
                <a:solidFill>
                  <a:schemeClr val="bg1"/>
                </a:solidFill>
                <a:latin typeface="Arial Black" panose="020B0A04020102020204" pitchFamily="34" charset="0"/>
              </a:rPr>
              <a:t>совместного взаимодействия можно связаться с сотрудниками ИОЦОЗМП по телефону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8 (3952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) 43-67-93 </a:t>
            </a:r>
            <a:r>
              <a:rPr lang="ru-RU" sz="2000" dirty="0">
                <a:solidFill>
                  <a:schemeClr val="bg1"/>
                </a:solidFill>
                <a:latin typeface="Arial Black" panose="020B0A04020102020204" pitchFamily="34" charset="0"/>
              </a:rPr>
              <a:t>или направить запрос на электронный </a:t>
            </a:r>
            <a:r>
              <a:rPr lang="ru-RU" sz="20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адрес</a:t>
            </a:r>
            <a:r>
              <a:rPr lang="en-US" sz="20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:</a:t>
            </a:r>
            <a:r>
              <a:rPr lang="ru-RU" sz="20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irkmedprof@mail.ru.</a:t>
            </a:r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0753" y="4381896"/>
            <a:ext cx="1914310" cy="1908213"/>
          </a:xfrm>
          <a:prstGeom prst="rect">
            <a:avLst/>
          </a:prstGeom>
        </p:spPr>
      </p:pic>
      <p:pic>
        <p:nvPicPr>
          <p:cNvPr id="32" name="Picture 7" descr="C:\Users\iocozmpuser\Documents\beebeep-5.8.2\cache\img-ba638fec39936b347c77a147fe2a8c5441a175f8f64b895b4a476ba697f8eb12.png">
            <a:hlinkClick r:id="rId3"/>
          </p:cNvPr>
          <p:cNvPicPr/>
          <p:nvPr/>
        </p:nvPicPr>
        <p:blipFill>
          <a:blip r:embed="rId4" cstate="print"/>
          <a:stretch/>
        </p:blipFill>
        <p:spPr>
          <a:xfrm>
            <a:off x="3175770" y="4579205"/>
            <a:ext cx="1522440" cy="152244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92694" y="4415003"/>
            <a:ext cx="1914310" cy="1908213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9687711" y="4415003"/>
            <a:ext cx="1908213" cy="1908213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5879" y="745171"/>
            <a:ext cx="1764058" cy="1764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4964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91440" y="1427288"/>
            <a:ext cx="5146766" cy="5146766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4689565" y="2324640"/>
            <a:ext cx="7380509" cy="1950338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2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Это стратегический подход, направленный на повышение благополучия сотрудников и их семей, включающий в себя комплекс мер по  созданию здоровой рабочей среды</a:t>
            </a:r>
            <a:endParaRPr lang="ru-RU" sz="2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941696"/>
          </a:xfrm>
          <a:prstGeom prst="rect">
            <a:avLst/>
          </a:prstGeom>
          <a:solidFill>
            <a:schemeClr val="lt1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6290109"/>
            <a:ext cx="12192000" cy="567891"/>
          </a:xfrm>
          <a:prstGeom prst="rect">
            <a:avLst/>
          </a:prstGeom>
          <a:solidFill>
            <a:schemeClr val="lt1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07127" y="1822929"/>
            <a:ext cx="72629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58903"/>
            <a:ext cx="1219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FF9900"/>
                </a:solidFill>
                <a:latin typeface="Arial Black" panose="020B0A04020102020204" pitchFamily="34" charset="0"/>
              </a:rPr>
              <a:t>Корпоративные программы укрепления здоровья сотрудников на рабочем месте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807127" y="3453773"/>
            <a:ext cx="72629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740331" y="5549865"/>
            <a:ext cx="36663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9990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780716"/>
          </a:xfrm>
          <a:prstGeom prst="rect">
            <a:avLst/>
          </a:prstGeom>
          <a:solidFill>
            <a:schemeClr val="lt1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6290109"/>
            <a:ext cx="12192000" cy="567891"/>
          </a:xfrm>
          <a:prstGeom prst="rect">
            <a:avLst/>
          </a:prstGeom>
          <a:solidFill>
            <a:schemeClr val="lt1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07127" y="1822929"/>
            <a:ext cx="72629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-1" y="128748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FF9900"/>
                </a:solidFill>
                <a:latin typeface="Arial Black" panose="020B0A04020102020204" pitchFamily="34" charset="0"/>
              </a:rPr>
              <a:t>Возрастная </a:t>
            </a:r>
            <a:r>
              <a:rPr lang="ru-RU" sz="2800" dirty="0">
                <a:solidFill>
                  <a:srgbClr val="FF9900"/>
                </a:solidFill>
                <a:latin typeface="Arial Black" panose="020B0A04020102020204" pitchFamily="34" charset="0"/>
              </a:rPr>
              <a:t>группа Ваших сотрудников от </a:t>
            </a:r>
            <a:r>
              <a:rPr lang="en-US" sz="2800" dirty="0" smtClean="0">
                <a:solidFill>
                  <a:srgbClr val="FF9900"/>
                </a:solidFill>
                <a:latin typeface="Arial Black" panose="020B0A04020102020204" pitchFamily="34" charset="0"/>
              </a:rPr>
              <a:t>18</a:t>
            </a:r>
            <a:r>
              <a:rPr lang="ru-RU" sz="2800" dirty="0" smtClean="0">
                <a:solidFill>
                  <a:srgbClr val="FF9900"/>
                </a:solidFill>
                <a:latin typeface="Arial Black" panose="020B0A04020102020204" pitchFamily="34" charset="0"/>
              </a:rPr>
              <a:t>-</a:t>
            </a:r>
            <a:r>
              <a:rPr lang="en-US" sz="2800" dirty="0" smtClean="0">
                <a:solidFill>
                  <a:srgbClr val="FF9900"/>
                </a:solidFill>
                <a:latin typeface="Arial Black" panose="020B0A04020102020204" pitchFamily="34" charset="0"/>
              </a:rPr>
              <a:t>6</a:t>
            </a:r>
            <a:r>
              <a:rPr lang="ru-RU" sz="2800" dirty="0" smtClean="0">
                <a:solidFill>
                  <a:srgbClr val="FF9900"/>
                </a:solidFill>
                <a:latin typeface="Arial Black" panose="020B0A04020102020204" pitchFamily="34" charset="0"/>
              </a:rPr>
              <a:t>5 </a:t>
            </a:r>
            <a:r>
              <a:rPr lang="ru-RU" sz="2800" dirty="0">
                <a:solidFill>
                  <a:srgbClr val="FF9900"/>
                </a:solidFill>
                <a:latin typeface="Arial Black" panose="020B0A04020102020204" pitchFamily="34" charset="0"/>
              </a:rPr>
              <a:t>лет</a:t>
            </a:r>
            <a:r>
              <a:rPr lang="ru-RU" sz="2800" dirty="0" smtClean="0">
                <a:solidFill>
                  <a:srgbClr val="FF9900"/>
                </a:solidFill>
                <a:latin typeface="Arial Black" panose="020B0A04020102020204" pitchFamily="34" charset="0"/>
              </a:rPr>
              <a:t>?</a:t>
            </a:r>
            <a:endParaRPr lang="ru-RU" sz="2800" dirty="0">
              <a:solidFill>
                <a:srgbClr val="FF9900"/>
              </a:solidFill>
              <a:latin typeface="Arial Black" panose="020B0A0402010202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826139" y="2626255"/>
            <a:ext cx="1178009" cy="98857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52400" y="3881350"/>
            <a:ext cx="2799806" cy="835164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Заболевания</a:t>
            </a:r>
          </a:p>
          <a:p>
            <a:pPr algn="ctr"/>
            <a:r>
              <a:rPr lang="ru-RU" sz="1600" dirty="0" err="1" smtClean="0">
                <a:solidFill>
                  <a:schemeClr val="bg1"/>
                </a:solidFill>
                <a:latin typeface="Arial Black" panose="020B0A04020102020204" pitchFamily="34" charset="0"/>
              </a:rPr>
              <a:t>сердечно-сосудистой</a:t>
            </a:r>
            <a:r>
              <a:rPr lang="ru-RU" sz="16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системы</a:t>
            </a:r>
            <a:endParaRPr lang="ru-RU" sz="1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943802" y="2638482"/>
            <a:ext cx="1178009" cy="98857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270061" y="3881350"/>
            <a:ext cx="2525489" cy="835164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Заболевания дыхательной системы</a:t>
            </a:r>
            <a:endParaRPr lang="ru-RU" sz="1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921041" y="2623850"/>
            <a:ext cx="1178009" cy="98857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248400" y="3937172"/>
            <a:ext cx="2525489" cy="779342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Заболевания онкологического профиля</a:t>
            </a:r>
            <a:endParaRPr lang="ru-RU" sz="1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9950531" y="2642462"/>
            <a:ext cx="1178009" cy="98857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9276789" y="3932917"/>
            <a:ext cx="2525489" cy="783597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Сахарный диабет</a:t>
            </a:r>
            <a:endParaRPr lang="ru-RU" sz="1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0524" y="2737501"/>
            <a:ext cx="809238" cy="80923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37775" y="2738957"/>
            <a:ext cx="790060" cy="79006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20260" y="2720306"/>
            <a:ext cx="779569" cy="779569"/>
          </a:xfrm>
          <a:prstGeom prst="rect">
            <a:avLst/>
          </a:prstGeom>
        </p:spPr>
      </p:pic>
      <p:sp>
        <p:nvSpPr>
          <p:cNvPr id="25" name="Скругленный прямоугольник 24"/>
          <p:cNvSpPr/>
          <p:nvPr/>
        </p:nvSpPr>
        <p:spPr>
          <a:xfrm>
            <a:off x="269965" y="5092602"/>
            <a:ext cx="11652068" cy="1012015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>
                <a:latin typeface="Arial Black" panose="020B0A04020102020204" pitchFamily="34" charset="0"/>
              </a:rPr>
              <a:t>Каждый год от неинфекционных </a:t>
            </a:r>
            <a:r>
              <a:rPr lang="ru-RU" sz="2200" dirty="0" smtClean="0">
                <a:latin typeface="Arial Black" panose="020B0A04020102020204" pitchFamily="34" charset="0"/>
              </a:rPr>
              <a:t>заболеваний </a:t>
            </a:r>
            <a:r>
              <a:rPr lang="ru-RU" sz="2200" dirty="0">
                <a:latin typeface="Arial Black" panose="020B0A04020102020204" pitchFamily="34" charset="0"/>
              </a:rPr>
              <a:t>умирает 41 миллион человек, что составляет 74% всех случаев смерти в </a:t>
            </a:r>
            <a:r>
              <a:rPr lang="ru-RU" sz="2200" dirty="0" smtClean="0">
                <a:latin typeface="Arial Black" panose="020B0A04020102020204" pitchFamily="34" charset="0"/>
              </a:rPr>
              <a:t>мире</a:t>
            </a:r>
            <a:endParaRPr lang="ru-RU" sz="2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45720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6096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762000" y="762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914400" y="914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1066800" y="1066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1219200" y="1219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8"/>
          <p:cNvSpPr>
            <a:spLocks noChangeArrowheads="1"/>
          </p:cNvSpPr>
          <p:nvPr/>
        </p:nvSpPr>
        <p:spPr bwMode="auto">
          <a:xfrm>
            <a:off x="1371600" y="1371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" name="Rectangle 9"/>
          <p:cNvSpPr>
            <a:spLocks noChangeArrowheads="1"/>
          </p:cNvSpPr>
          <p:nvPr/>
        </p:nvSpPr>
        <p:spPr bwMode="auto">
          <a:xfrm>
            <a:off x="1524000" y="1524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1676400" y="1676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44785" y="2749716"/>
            <a:ext cx="714644" cy="771815"/>
          </a:xfrm>
          <a:prstGeom prst="rect">
            <a:avLst/>
          </a:prstGeom>
        </p:spPr>
      </p:pic>
      <p:sp>
        <p:nvSpPr>
          <p:cNvPr id="32" name="Скругленный прямоугольник 31"/>
          <p:cNvSpPr/>
          <p:nvPr/>
        </p:nvSpPr>
        <p:spPr>
          <a:xfrm>
            <a:off x="536811" y="1099480"/>
            <a:ext cx="11159319" cy="1138753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16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В данной возрастной группе – </a:t>
            </a:r>
            <a:r>
              <a:rPr lang="ru-RU" sz="1600" u="sng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активное трудоспособное население</a:t>
            </a:r>
            <a:r>
              <a:rPr lang="ru-RU" sz="16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. Малоподвижный образ жизни большинства офисных сотрудников, много часов за компьютером, нерегулярное питание, перекусы на бегу, стрессы - вот неполный список вредных факторов хронических неинфекционных заболеваний (ХНИЗ)</a:t>
            </a:r>
          </a:p>
          <a:p>
            <a:pPr algn="ctr"/>
            <a:endParaRPr lang="ru-RU" sz="1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9542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"/>
            <a:ext cx="12192000" cy="873457"/>
          </a:xfrm>
          <a:prstGeom prst="rect">
            <a:avLst/>
          </a:prstGeom>
          <a:solidFill>
            <a:schemeClr val="lt1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6290109"/>
            <a:ext cx="12192000" cy="567891"/>
          </a:xfrm>
          <a:prstGeom prst="rect">
            <a:avLst/>
          </a:prstGeom>
          <a:solidFill>
            <a:schemeClr val="lt1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07127" y="1822929"/>
            <a:ext cx="72629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354" y="-26189"/>
            <a:ext cx="1219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FF9900"/>
                </a:solidFill>
                <a:latin typeface="Arial Black" panose="020B0A04020102020204" pitchFamily="34" charset="0"/>
              </a:rPr>
              <a:t>Корпоративные программы укрепления здоровья сотрудников на рабочем месте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740331" y="5549865"/>
            <a:ext cx="36663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87803" y="4347667"/>
            <a:ext cx="11416393" cy="1930714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dirty="0">
                <a:latin typeface="Arial Black" panose="020B0A04020102020204" pitchFamily="34" charset="0"/>
              </a:rPr>
              <a:t>Ежегодное проведение профилактических  мероприятий (</a:t>
            </a:r>
            <a:r>
              <a:rPr lang="ru-RU" sz="2000" dirty="0" err="1">
                <a:latin typeface="Arial Black" panose="020B0A04020102020204" pitchFamily="34" charset="0"/>
              </a:rPr>
              <a:t>профосмотр</a:t>
            </a:r>
            <a:r>
              <a:rPr lang="ru-RU" sz="2000" dirty="0">
                <a:latin typeface="Arial Black" panose="020B0A04020102020204" pitchFamily="34" charset="0"/>
              </a:rPr>
              <a:t>, диспансеризация) позволяет выявить факторы риска и предотвратить развитие ХНИЗ. Сохранение собственного здоровья и формирование здорового образа жизни у детей ведет в целом к крепкой и здоровой семье, создает благоприятную </a:t>
            </a:r>
            <a:r>
              <a:rPr lang="ru-RU" sz="2000" dirty="0" smtClean="0">
                <a:latin typeface="Arial Black" panose="020B0A04020102020204" pitchFamily="34" charset="0"/>
              </a:rPr>
              <a:t>атмосферу в ней </a:t>
            </a:r>
            <a:r>
              <a:rPr lang="ru-RU" sz="2000" dirty="0">
                <a:latin typeface="Arial Black" panose="020B0A04020102020204" pitchFamily="34" charset="0"/>
              </a:rPr>
              <a:t>и способствует укреплению взаимоотношений между </a:t>
            </a:r>
            <a:r>
              <a:rPr lang="ru-RU" sz="2000">
                <a:latin typeface="Arial Black" panose="020B0A04020102020204" pitchFamily="34" charset="0"/>
              </a:rPr>
              <a:t>ее </a:t>
            </a:r>
            <a:r>
              <a:rPr lang="ru-RU" sz="2000" smtClean="0">
                <a:latin typeface="Arial Black" panose="020B0A04020102020204" pitchFamily="34" charset="0"/>
              </a:rPr>
              <a:t>членами</a:t>
            </a:r>
            <a:endParaRPr lang="ru-RU" sz="2000" dirty="0">
              <a:latin typeface="Arial Black" panose="020B0A040201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15341" y="928824"/>
            <a:ext cx="3295275" cy="329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01232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Скругленный прямоугольник 57"/>
          <p:cNvSpPr/>
          <p:nvPr/>
        </p:nvSpPr>
        <p:spPr>
          <a:xfrm>
            <a:off x="8470642" y="4379221"/>
            <a:ext cx="1149869" cy="1090573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2740656" y="4417701"/>
            <a:ext cx="1059823" cy="1052093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780716"/>
          </a:xfrm>
          <a:prstGeom prst="rect">
            <a:avLst/>
          </a:prstGeom>
          <a:solidFill>
            <a:schemeClr val="lt1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6290109"/>
            <a:ext cx="12192000" cy="567891"/>
          </a:xfrm>
          <a:prstGeom prst="rect">
            <a:avLst/>
          </a:prstGeom>
          <a:solidFill>
            <a:schemeClr val="lt1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07127" y="1822929"/>
            <a:ext cx="72629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130925"/>
            <a:ext cx="121920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700" dirty="0" smtClean="0">
                <a:solidFill>
                  <a:srgbClr val="FF9900"/>
                </a:solidFill>
                <a:latin typeface="Arial Black" panose="020B0A04020102020204" pitchFamily="34" charset="0"/>
              </a:rPr>
              <a:t>Профилактические мероприятия</a:t>
            </a:r>
            <a:endParaRPr lang="ru-RU" sz="2700" dirty="0">
              <a:solidFill>
                <a:srgbClr val="FF9900"/>
              </a:solidFill>
              <a:latin typeface="Arial Black" panose="020B0A040201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52400" y="907640"/>
            <a:ext cx="1178009" cy="98857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399801" y="971551"/>
            <a:ext cx="10264635" cy="861350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Arial Black" panose="020B0A04020102020204" pitchFamily="34" charset="0"/>
            </a:endParaRPr>
          </a:p>
          <a:p>
            <a:pPr algn="just"/>
            <a:r>
              <a:rPr lang="ru-RU" sz="2000" dirty="0" smtClean="0">
                <a:latin typeface="Arial Black" panose="020B0A04020102020204" pitchFamily="34" charset="0"/>
              </a:rPr>
              <a:t>В </a:t>
            </a:r>
            <a:r>
              <a:rPr lang="ru-RU" sz="2000" dirty="0">
                <a:latin typeface="Arial Black" panose="020B0A04020102020204" pitchFamily="34" charset="0"/>
              </a:rPr>
              <a:t>рамках реализации корпоративной программы сотрудники смогут пройти следующие  профилактические мероприятия:</a:t>
            </a:r>
          </a:p>
          <a:p>
            <a:pPr algn="just"/>
            <a:endParaRPr lang="ru-RU" sz="2000" dirty="0">
              <a:latin typeface="Arial Black" panose="020B0A04020102020204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52399" y="3223523"/>
            <a:ext cx="5780809" cy="1074795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Arial Black" panose="020B0A04020102020204" pitchFamily="34" charset="0"/>
              </a:rPr>
              <a:t>Скрининг состояния нашего организма, профилактическое консультирование, определение группы диспансерного наблюдения</a:t>
            </a:r>
            <a:endParaRPr lang="ru-RU" dirty="0">
              <a:solidFill>
                <a:schemeClr val="bg1">
                  <a:lumMod val="9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656616" y="1907740"/>
            <a:ext cx="1303595" cy="1238127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8381251" y="1889536"/>
            <a:ext cx="1303595" cy="125538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556664" y="3223522"/>
            <a:ext cx="5403272" cy="1074795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dirty="0" smtClean="0">
                <a:solidFill>
                  <a:schemeClr val="bg1">
                    <a:lumMod val="95000"/>
                  </a:schemeClr>
                </a:solidFill>
                <a:latin typeface="Arial Black" panose="020B0A04020102020204" pitchFamily="34" charset="0"/>
              </a:rPr>
              <a:t>Определение относительного и абсолютного </a:t>
            </a:r>
            <a:r>
              <a:rPr lang="ru-RU" sz="1700" dirty="0">
                <a:solidFill>
                  <a:schemeClr val="bg1">
                    <a:lumMod val="95000"/>
                  </a:schemeClr>
                </a:solidFill>
                <a:latin typeface="Arial Black" panose="020B0A04020102020204" pitchFamily="34" charset="0"/>
              </a:rPr>
              <a:t>сердечно-сосудистого риска</a:t>
            </a: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943747" y="5550463"/>
            <a:ext cx="4661546" cy="64938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Arial Black" panose="020B0A04020102020204" pitchFamily="34" charset="0"/>
              </a:rPr>
              <a:t>Профилактический медицинский осмотр (ПМО) на 1 этапе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6677020" y="5550463"/>
            <a:ext cx="4712058" cy="64938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Arial Black" panose="020B0A04020102020204" pitchFamily="34" charset="0"/>
              </a:rPr>
              <a:t>Дополнительное обследование и уточнение диагноза на 2 этапе</a:t>
            </a:r>
            <a:endParaRPr lang="ru-RU" dirty="0">
              <a:latin typeface="Arial Black" panose="020B0A04020102020204" pitchFamily="34" charset="0"/>
            </a:endParaRP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83440" y="2001830"/>
            <a:ext cx="1049945" cy="104994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58114" y="1967176"/>
            <a:ext cx="1149868" cy="114986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8940" y="988187"/>
            <a:ext cx="756193" cy="75619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97995" y="4533331"/>
            <a:ext cx="820833" cy="820833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566194" y="4429606"/>
            <a:ext cx="933710" cy="933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73513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887104"/>
          </a:xfrm>
          <a:prstGeom prst="rect">
            <a:avLst/>
          </a:prstGeom>
          <a:solidFill>
            <a:schemeClr val="lt1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6290109"/>
            <a:ext cx="12192000" cy="567891"/>
          </a:xfrm>
          <a:prstGeom prst="rect">
            <a:avLst/>
          </a:prstGeom>
          <a:solidFill>
            <a:schemeClr val="lt1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07127" y="1822929"/>
            <a:ext cx="72629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18067"/>
            <a:ext cx="1219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FF9900"/>
                </a:solidFill>
                <a:latin typeface="Arial Black" panose="020B0A04020102020204" pitchFamily="34" charset="0"/>
              </a:rPr>
              <a:t>Инструменты ОГБУЗ </a:t>
            </a:r>
            <a:r>
              <a:rPr lang="ru-RU" sz="2400" dirty="0">
                <a:solidFill>
                  <a:srgbClr val="FF9900"/>
                </a:solidFill>
                <a:latin typeface="Arial Black" panose="020B0A04020102020204" pitchFamily="34" charset="0"/>
              </a:rPr>
              <a:t>«ИОЦОЗМП» в реализации мероприятий </a:t>
            </a:r>
            <a:r>
              <a:rPr lang="ru-RU" sz="2400" dirty="0" smtClean="0">
                <a:solidFill>
                  <a:srgbClr val="FF9900"/>
                </a:solidFill>
                <a:latin typeface="Arial Black" panose="020B0A04020102020204" pitchFamily="34" charset="0"/>
              </a:rPr>
              <a:t>корпоративной программы</a:t>
            </a:r>
            <a:endParaRPr lang="ru-RU" sz="2400" dirty="0">
              <a:solidFill>
                <a:srgbClr val="FF99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07127" y="3453773"/>
            <a:ext cx="72629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52398" y="929034"/>
            <a:ext cx="1178009" cy="988579"/>
          </a:xfrm>
          <a:prstGeom prst="roundRect">
            <a:avLst/>
          </a:prstGeom>
          <a:solidFill>
            <a:schemeClr val="bg1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dirty="0">
              <a:solidFill>
                <a:schemeClr val="bg1">
                  <a:lumMod val="9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439685" y="1078863"/>
            <a:ext cx="10021996" cy="767712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latin typeface="Arial Black" panose="020B0A04020102020204" pitchFamily="34" charset="0"/>
              </a:rPr>
              <a:t>Координацию работ по внедрению </a:t>
            </a:r>
            <a:r>
              <a:rPr lang="ru-RU" dirty="0" smtClean="0">
                <a:latin typeface="Arial Black" panose="020B0A04020102020204" pitchFamily="34" charset="0"/>
              </a:rPr>
              <a:t>КП осуществляют </a:t>
            </a:r>
            <a:r>
              <a:rPr lang="ru-RU" dirty="0">
                <a:latin typeface="Arial Black" panose="020B0A04020102020204" pitchFamily="34" charset="0"/>
              </a:rPr>
              <a:t>специалисты ИОЦОЗМП 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71521" y="2726208"/>
            <a:ext cx="1178009" cy="98857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5754" y="847006"/>
            <a:ext cx="1230853" cy="1230853"/>
          </a:xfrm>
          <a:prstGeom prst="rect">
            <a:avLst/>
          </a:prstGeom>
        </p:spPr>
      </p:pic>
      <p:sp>
        <p:nvSpPr>
          <p:cNvPr id="24" name="Скругленный прямоугольник 23"/>
          <p:cNvSpPr/>
          <p:nvPr/>
        </p:nvSpPr>
        <p:spPr>
          <a:xfrm>
            <a:off x="152398" y="2037021"/>
            <a:ext cx="3490047" cy="534646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latin typeface="Arial Black" panose="020B0A04020102020204" pitchFamily="34" charset="0"/>
              </a:rPr>
              <a:t>Основные направления: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017419" y="2881843"/>
            <a:ext cx="9444262" cy="70909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latin typeface="Arial Black" panose="020B0A04020102020204" pitchFamily="34" charset="0"/>
              </a:rPr>
              <a:t>обеспечение информационными материалами (макеты печатных материалов, плакаты, брошюры, листовки и т.д.);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671518" y="3801040"/>
            <a:ext cx="1178009" cy="98857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2017418" y="3860657"/>
            <a:ext cx="9444263" cy="861350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latin typeface="Arial Black" panose="020B0A04020102020204" pitchFamily="34" charset="0"/>
              </a:rPr>
              <a:t>выездная санитарно-просветительская работа на предприятии сотрудниками Центра (лекции, беседы, викторины, </a:t>
            </a:r>
            <a:r>
              <a:rPr lang="ru-RU" dirty="0" err="1">
                <a:latin typeface="Arial Black" panose="020B0A04020102020204" pitchFamily="34" charset="0"/>
              </a:rPr>
              <a:t>интерактивы</a:t>
            </a:r>
            <a:r>
              <a:rPr lang="ru-RU" dirty="0">
                <a:latin typeface="Arial Black" panose="020B0A04020102020204" pitchFamily="34" charset="0"/>
              </a:rPr>
              <a:t>, дни здоровья и т.д.);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86299" y="4938100"/>
            <a:ext cx="1178009" cy="98857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017417" y="4855763"/>
            <a:ext cx="9444264" cy="1155234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latin typeface="Arial Black" panose="020B0A04020102020204" pitchFamily="34" charset="0"/>
              </a:rPr>
              <a:t>организация ежегодного обследования сотрудников на рабочем месте с использованием передвижных мобильных комплексов или в ближайшей медицинской организации в отдельно выделенное время (</a:t>
            </a:r>
            <a:r>
              <a:rPr lang="ru-RU" dirty="0" smtClean="0">
                <a:latin typeface="Arial Black" panose="020B0A04020102020204" pitchFamily="34" charset="0"/>
              </a:rPr>
              <a:t>ФЛГ</a:t>
            </a:r>
            <a:r>
              <a:rPr lang="ru-RU" dirty="0">
                <a:latin typeface="Arial Black" panose="020B0A04020102020204" pitchFamily="34" charset="0"/>
              </a:rPr>
              <a:t>, маммография, ЭКГ, лабораторная диагностика и др.)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5538" y="2753381"/>
            <a:ext cx="961406" cy="96140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5337" y="3916412"/>
            <a:ext cx="841807" cy="841807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1163" y="4967746"/>
            <a:ext cx="929286" cy="929286"/>
          </a:xfrm>
          <a:prstGeom prst="rect">
            <a:avLst/>
          </a:prstGeom>
        </p:spPr>
      </p:pic>
      <p:sp>
        <p:nvSpPr>
          <p:cNvPr id="22" name="Прямоугольник 21"/>
          <p:cNvSpPr/>
          <p:nvPr/>
        </p:nvSpPr>
        <p:spPr>
          <a:xfrm>
            <a:off x="5564554" y="2065673"/>
            <a:ext cx="3321538" cy="493808"/>
          </a:xfrm>
          <a:prstGeom prst="rect">
            <a:avLst/>
          </a:prstGeom>
          <a:solidFill>
            <a:srgbClr val="FF9900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619262" y="2118373"/>
            <a:ext cx="3204307" cy="383379"/>
          </a:xfrm>
          <a:prstGeom prst="rect">
            <a:avLst/>
          </a:prstGeom>
          <a:solidFill>
            <a:srgbClr val="006C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600" dirty="0">
                <a:solidFill>
                  <a:srgbClr val="FF9900"/>
                </a:solidFill>
                <a:latin typeface="Arial Black" panose="020B0A04020102020204" pitchFamily="34" charset="0"/>
              </a:rPr>
              <a:t>БЕСПЛАТНО</a:t>
            </a:r>
          </a:p>
        </p:txBody>
      </p:sp>
    </p:spTree>
    <p:extLst>
      <p:ext uri="{BB962C8B-B14F-4D97-AF65-F5344CB8AC3E}">
        <p14:creationId xmlns:p14="http://schemas.microsoft.com/office/powerpoint/2010/main" xmlns="" val="2072768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780716"/>
          </a:xfrm>
          <a:prstGeom prst="rect">
            <a:avLst/>
          </a:prstGeom>
          <a:solidFill>
            <a:schemeClr val="lt1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6290109"/>
            <a:ext cx="12192000" cy="567891"/>
          </a:xfrm>
          <a:prstGeom prst="rect">
            <a:avLst/>
          </a:prstGeom>
          <a:solidFill>
            <a:schemeClr val="lt1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07127" y="1822929"/>
            <a:ext cx="72629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149992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FF9900"/>
                </a:solidFill>
                <a:latin typeface="Arial Black" panose="020B0A04020102020204" pitchFamily="34" charset="0"/>
              </a:rPr>
              <a:t>Этапы реализации </a:t>
            </a:r>
            <a:r>
              <a:rPr lang="ru-RU" sz="2400" dirty="0">
                <a:solidFill>
                  <a:srgbClr val="FF9900"/>
                </a:solidFill>
                <a:latin typeface="Arial Black" panose="020B0A04020102020204" pitchFamily="34" charset="0"/>
              </a:rPr>
              <a:t>мероприятий </a:t>
            </a:r>
            <a:r>
              <a:rPr lang="ru-RU" sz="2400" dirty="0" smtClean="0">
                <a:solidFill>
                  <a:srgbClr val="FF9900"/>
                </a:solidFill>
                <a:latin typeface="Arial Black" panose="020B0A04020102020204" pitchFamily="34" charset="0"/>
              </a:rPr>
              <a:t>корпоративной программы</a:t>
            </a:r>
            <a:endParaRPr lang="ru-RU" sz="2400" dirty="0">
              <a:solidFill>
                <a:srgbClr val="FF99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07127" y="3453773"/>
            <a:ext cx="72629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224643" y="1063567"/>
            <a:ext cx="10702014" cy="645870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latin typeface="Arial Black" panose="020B0A04020102020204" pitchFamily="34" charset="0"/>
              </a:rPr>
              <a:t>Анкетирование сотрудников и представителей работодателя (дистанционно, в онлайн-формате)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15864" y="2055231"/>
            <a:ext cx="759280" cy="619551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221313" y="2147607"/>
            <a:ext cx="10702018" cy="434797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latin typeface="Arial Black" panose="020B0A04020102020204" pitchFamily="34" charset="0"/>
              </a:rPr>
              <a:t>Анализ анкетирования, выявление приоритетных направлений работы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21317" y="3121118"/>
            <a:ext cx="10702014" cy="456106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latin typeface="Arial Black" panose="020B0A04020102020204" pitchFamily="34" charset="0"/>
              </a:rPr>
              <a:t>Разработка и согласование плана мероприятий, определение ответственных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208854" y="4961378"/>
            <a:ext cx="759280" cy="637201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224635" y="4146060"/>
            <a:ext cx="10698696" cy="42430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latin typeface="Arial Black" panose="020B0A04020102020204" pitchFamily="34" charset="0"/>
              </a:rPr>
              <a:t>Реализация плана мероприятий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208855" y="1070132"/>
            <a:ext cx="759280" cy="64960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221313" y="5062596"/>
            <a:ext cx="10702017" cy="48273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latin typeface="Arial Black" panose="020B0A04020102020204" pitchFamily="34" charset="0"/>
              </a:rPr>
              <a:t>Оценка результатов, корректировка плана</a:t>
            </a:r>
            <a:endParaRPr lang="ru-RU" dirty="0">
              <a:latin typeface="Arial Black" panose="020B0A040201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4829" y="2059139"/>
            <a:ext cx="627330" cy="627330"/>
          </a:xfrm>
          <a:prstGeom prst="rect">
            <a:avLst/>
          </a:prstGeom>
        </p:spPr>
      </p:pic>
      <p:sp>
        <p:nvSpPr>
          <p:cNvPr id="27" name="Скругленный прямоугольник 26"/>
          <p:cNvSpPr/>
          <p:nvPr/>
        </p:nvSpPr>
        <p:spPr>
          <a:xfrm>
            <a:off x="208854" y="4023560"/>
            <a:ext cx="759280" cy="637201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8602" y="4073029"/>
            <a:ext cx="573803" cy="573803"/>
          </a:xfrm>
          <a:prstGeom prst="rect">
            <a:avLst/>
          </a:prstGeom>
        </p:spPr>
      </p:pic>
      <p:sp>
        <p:nvSpPr>
          <p:cNvPr id="31" name="Скругленный прямоугольник 30"/>
          <p:cNvSpPr/>
          <p:nvPr/>
        </p:nvSpPr>
        <p:spPr>
          <a:xfrm>
            <a:off x="215864" y="3024727"/>
            <a:ext cx="759280" cy="637201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775" y="5032727"/>
            <a:ext cx="542479" cy="54247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5425" y="3075447"/>
            <a:ext cx="547448" cy="547448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1593" y="1115169"/>
            <a:ext cx="550372" cy="550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42337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780716"/>
          </a:xfrm>
          <a:prstGeom prst="rect">
            <a:avLst/>
          </a:prstGeom>
          <a:solidFill>
            <a:schemeClr val="lt1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6290109"/>
            <a:ext cx="12192000" cy="567891"/>
          </a:xfrm>
          <a:prstGeom prst="rect">
            <a:avLst/>
          </a:prstGeom>
          <a:solidFill>
            <a:schemeClr val="lt1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07127" y="1822929"/>
            <a:ext cx="72629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92148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FF9900"/>
                </a:solidFill>
                <a:latin typeface="Arial Black" panose="020B0A04020102020204" pitchFamily="34" charset="0"/>
              </a:rPr>
              <a:t>Преимущества внедрения КП для </a:t>
            </a:r>
            <a:r>
              <a:rPr lang="ru-RU" sz="2800" dirty="0" smtClean="0">
                <a:solidFill>
                  <a:srgbClr val="FF9900"/>
                </a:solidFill>
                <a:latin typeface="Arial Black" panose="020B0A04020102020204" pitchFamily="34" charset="0"/>
              </a:rPr>
              <a:t>работодателей</a:t>
            </a:r>
            <a:endParaRPr lang="ru-RU" sz="2800" dirty="0">
              <a:solidFill>
                <a:srgbClr val="FF99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07127" y="3453773"/>
            <a:ext cx="72629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52400" y="1151628"/>
            <a:ext cx="1178009" cy="98857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486381" y="1314523"/>
            <a:ext cx="10021996" cy="767712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latin typeface="Arial Black" panose="020B0A04020102020204" pitchFamily="34" charset="0"/>
              </a:rPr>
              <a:t>Повышение производительности труда: здоровые сотрудники более продуктивны и мотивированы.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68213" y="4930618"/>
            <a:ext cx="1178009" cy="98857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460449" y="4998421"/>
            <a:ext cx="10021996" cy="920776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 smtClean="0">
              <a:latin typeface="Arial Black" panose="020B0A04020102020204" pitchFamily="34" charset="0"/>
            </a:endParaRPr>
          </a:p>
          <a:p>
            <a:pPr algn="just"/>
            <a:r>
              <a:rPr lang="ru-RU" dirty="0" smtClean="0">
                <a:latin typeface="Arial Black" panose="020B0A04020102020204" pitchFamily="34" charset="0"/>
              </a:rPr>
              <a:t>Улучшение </a:t>
            </a:r>
            <a:r>
              <a:rPr lang="ru-RU" dirty="0">
                <a:latin typeface="Arial Black" panose="020B0A04020102020204" pitchFamily="34" charset="0"/>
              </a:rPr>
              <a:t>имиджа компании: участие в корпоративной программе демонстрирует заботу о сотрудниках и повышает привлекательность компании для потенциальных работников</a:t>
            </a:r>
            <a:endParaRPr lang="ru-RU" b="1" dirty="0">
              <a:latin typeface="Arial Black" panose="020B0A04020102020204" pitchFamily="34" charset="0"/>
            </a:endParaRPr>
          </a:p>
          <a:p>
            <a:pPr algn="just"/>
            <a:endParaRPr lang="ru-RU" b="1" dirty="0">
              <a:latin typeface="Arial Black" panose="020B0A040201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68213" y="3547722"/>
            <a:ext cx="1178009" cy="98857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486381" y="3633503"/>
            <a:ext cx="10021996" cy="920776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b="1" dirty="0" smtClean="0">
              <a:latin typeface="Arial Black" panose="020B0A04020102020204" pitchFamily="34" charset="0"/>
            </a:endParaRPr>
          </a:p>
          <a:p>
            <a:pPr algn="just"/>
            <a:r>
              <a:rPr lang="ru-RU" b="1" dirty="0" smtClean="0">
                <a:latin typeface="Arial Black" panose="020B0A04020102020204" pitchFamily="34" charset="0"/>
              </a:rPr>
              <a:t>Сохранение </a:t>
            </a:r>
            <a:r>
              <a:rPr lang="ru-RU" b="1" dirty="0">
                <a:latin typeface="Arial Black" panose="020B0A04020102020204" pitchFamily="34" charset="0"/>
              </a:rPr>
              <a:t>кадрового состава: сокращение дней нетрудоспособности и увольнения сотрудников по причине проблем со здоровьем</a:t>
            </a:r>
          </a:p>
          <a:p>
            <a:pPr algn="just"/>
            <a:endParaRPr lang="ru-RU" b="1" dirty="0">
              <a:latin typeface="Arial Black" panose="020B0A040201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48199" y="2320468"/>
            <a:ext cx="1178009" cy="98857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2162" y="1201724"/>
            <a:ext cx="938483" cy="938483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2892" y="2369327"/>
            <a:ext cx="872087" cy="872087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2892" y="3633503"/>
            <a:ext cx="818169" cy="818169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5318" y="5039427"/>
            <a:ext cx="803798" cy="803798"/>
          </a:xfrm>
          <a:prstGeom prst="rect">
            <a:avLst/>
          </a:prstGeom>
        </p:spPr>
      </p:pic>
      <p:sp>
        <p:nvSpPr>
          <p:cNvPr id="24" name="Скругленный прямоугольник 23"/>
          <p:cNvSpPr/>
          <p:nvPr/>
        </p:nvSpPr>
        <p:spPr>
          <a:xfrm>
            <a:off x="1483790" y="2291216"/>
            <a:ext cx="10021996" cy="1047082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latin typeface="Arial Black" panose="020B0A04020102020204" pitchFamily="34" charset="0"/>
              </a:rPr>
              <a:t>Сокращение расходов работодателя </a:t>
            </a:r>
            <a:r>
              <a:rPr lang="ru-RU" dirty="0">
                <a:latin typeface="Arial Black" panose="020B0A04020102020204" pitchFamily="34" charset="0"/>
              </a:rPr>
              <a:t>на оказание медицинской и социальной </a:t>
            </a:r>
            <a:r>
              <a:rPr lang="ru-RU" dirty="0" smtClean="0">
                <a:latin typeface="Arial Black" panose="020B0A04020102020204" pitchFamily="34" charset="0"/>
              </a:rPr>
              <a:t>помощи, в том числе на предварительные и периодические медицинские осмотры сотрудников в </a:t>
            </a:r>
            <a:r>
              <a:rPr lang="ru-RU" dirty="0">
                <a:latin typeface="Arial Black" panose="020B0A04020102020204" pitchFamily="34" charset="0"/>
              </a:rPr>
              <a:t>рамках </a:t>
            </a:r>
            <a:r>
              <a:rPr lang="ru-RU" dirty="0" smtClean="0">
                <a:latin typeface="Arial Black" panose="020B0A04020102020204" pitchFamily="34" charset="0"/>
              </a:rPr>
              <a:t>Приказа </a:t>
            </a:r>
            <a:r>
              <a:rPr lang="ru-RU" dirty="0">
                <a:latin typeface="Arial Black" panose="020B0A04020102020204" pitchFamily="34" charset="0"/>
              </a:rPr>
              <a:t>Минздрава России N </a:t>
            </a:r>
            <a:r>
              <a:rPr lang="ru-RU" dirty="0" smtClean="0">
                <a:latin typeface="Arial Black" panose="020B0A04020102020204" pitchFamily="34" charset="0"/>
              </a:rPr>
              <a:t>29н.</a:t>
            </a:r>
            <a:endParaRPr lang="ru-RU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1542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780716"/>
          </a:xfrm>
          <a:prstGeom prst="rect">
            <a:avLst/>
          </a:prstGeom>
          <a:solidFill>
            <a:schemeClr val="lt1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6290109"/>
            <a:ext cx="12192000" cy="567891"/>
          </a:xfrm>
          <a:prstGeom prst="rect">
            <a:avLst/>
          </a:prstGeom>
          <a:solidFill>
            <a:schemeClr val="lt1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07127" y="1822929"/>
            <a:ext cx="72629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92148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FF9900"/>
                </a:solidFill>
                <a:latin typeface="Arial Black" panose="020B0A04020102020204" pitchFamily="34" charset="0"/>
              </a:rPr>
              <a:t>Преимущества внедрения КП для </a:t>
            </a:r>
            <a:r>
              <a:rPr lang="ru-RU" sz="2800" dirty="0" smtClean="0">
                <a:solidFill>
                  <a:srgbClr val="FF9900"/>
                </a:solidFill>
                <a:latin typeface="Arial Black" panose="020B0A04020102020204" pitchFamily="34" charset="0"/>
              </a:rPr>
              <a:t>сотрудников</a:t>
            </a:r>
            <a:endParaRPr lang="ru-RU" sz="2800" dirty="0">
              <a:solidFill>
                <a:srgbClr val="FF99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07127" y="3453773"/>
            <a:ext cx="72629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52400" y="1151628"/>
            <a:ext cx="1178009" cy="98857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486381" y="1272050"/>
            <a:ext cx="10021996" cy="887621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 smtClean="0">
              <a:latin typeface="Arial Black" panose="020B0A04020102020204" pitchFamily="34" charset="0"/>
            </a:endParaRPr>
          </a:p>
          <a:p>
            <a:pPr algn="ctr"/>
            <a:r>
              <a:rPr lang="ru-RU" sz="2000" dirty="0" smtClean="0">
                <a:latin typeface="Arial Black" panose="020B0A04020102020204" pitchFamily="34" charset="0"/>
              </a:rPr>
              <a:t>Качественная </a:t>
            </a:r>
            <a:r>
              <a:rPr lang="ru-RU" sz="2000" dirty="0">
                <a:latin typeface="Arial Black" panose="020B0A04020102020204" pitchFamily="34" charset="0"/>
              </a:rPr>
              <a:t>и достоверная диагностика здоровья и снижение факторов риска </a:t>
            </a:r>
            <a:r>
              <a:rPr lang="ru-RU" sz="2000" dirty="0" smtClean="0">
                <a:latin typeface="Arial Black" panose="020B0A04020102020204" pitchFamily="34" charset="0"/>
              </a:rPr>
              <a:t>развития хронических неинфекционных </a:t>
            </a:r>
            <a:r>
              <a:rPr lang="ru-RU" sz="2000" dirty="0">
                <a:latin typeface="Arial Black" panose="020B0A04020102020204" pitchFamily="34" charset="0"/>
              </a:rPr>
              <a:t>заболеваний</a:t>
            </a:r>
          </a:p>
          <a:p>
            <a:pPr algn="ctr"/>
            <a:endParaRPr lang="ru-RU" sz="2000" dirty="0">
              <a:latin typeface="Arial Black" panose="020B0A040201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68213" y="4930618"/>
            <a:ext cx="1178009" cy="98857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486381" y="3606683"/>
            <a:ext cx="10021996" cy="920776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>
              <a:latin typeface="Arial Black" panose="020B0A04020102020204" pitchFamily="34" charset="0"/>
            </a:endParaRPr>
          </a:p>
          <a:p>
            <a:pPr algn="ctr"/>
            <a:endParaRPr lang="ru-RU" sz="2000" dirty="0" smtClean="0">
              <a:latin typeface="Arial Black" panose="020B0A04020102020204" pitchFamily="34" charset="0"/>
            </a:endParaRPr>
          </a:p>
          <a:p>
            <a:pPr algn="ctr"/>
            <a:r>
              <a:rPr lang="ru-RU" sz="2000" dirty="0" smtClean="0">
                <a:latin typeface="Arial Black" panose="020B0A04020102020204" pitchFamily="34" charset="0"/>
              </a:rPr>
              <a:t>Экономия </a:t>
            </a:r>
            <a:r>
              <a:rPr lang="ru-RU" sz="2000" dirty="0">
                <a:latin typeface="Arial Black" panose="020B0A04020102020204" pitchFamily="34" charset="0"/>
              </a:rPr>
              <a:t>на медицинских услугах за счёт базовой программы обязательного медицинского страхования</a:t>
            </a:r>
          </a:p>
          <a:p>
            <a:pPr algn="ctr"/>
            <a:endParaRPr lang="ru-RU" sz="2000" dirty="0">
              <a:latin typeface="Arial Black" panose="020B0A04020102020204" pitchFamily="34" charset="0"/>
            </a:endParaRPr>
          </a:p>
          <a:p>
            <a:pPr algn="ctr"/>
            <a:endParaRPr lang="ru-RU" sz="2000" b="1" dirty="0">
              <a:latin typeface="Arial Black" panose="020B0A040201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68213" y="3547722"/>
            <a:ext cx="1178009" cy="98857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48199" y="2320468"/>
            <a:ext cx="1178009" cy="98857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486381" y="5063297"/>
            <a:ext cx="10021996" cy="767712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latin typeface="Arial Black" panose="020B0A04020102020204" pitchFamily="34" charset="0"/>
            </a:endParaRPr>
          </a:p>
          <a:p>
            <a:pPr algn="ctr"/>
            <a:r>
              <a:rPr lang="ru-RU" sz="2000" b="1" dirty="0">
                <a:latin typeface="Arial Black" panose="020B0A04020102020204" pitchFamily="34" charset="0"/>
              </a:rPr>
              <a:t>Сохранение </a:t>
            </a:r>
            <a:r>
              <a:rPr lang="ru-RU" sz="2000" b="1" dirty="0" smtClean="0">
                <a:latin typeface="Arial Black" panose="020B0A04020102020204" pitchFamily="34" charset="0"/>
              </a:rPr>
              <a:t>здоровья и улучшение качества жизни</a:t>
            </a:r>
            <a:endParaRPr lang="ru-RU" sz="2000" b="1" dirty="0">
              <a:latin typeface="Arial Black" panose="020B0A04020102020204" pitchFamily="34" charset="0"/>
            </a:endParaRPr>
          </a:p>
          <a:p>
            <a:pPr algn="ctr"/>
            <a:r>
              <a:rPr lang="ru-RU" sz="2000" dirty="0" smtClean="0">
                <a:latin typeface="Arial Black" panose="020B0A04020102020204" pitchFamily="34" charset="0"/>
              </a:rPr>
              <a:t> </a:t>
            </a:r>
            <a:endParaRPr lang="ru-RU" sz="2000" dirty="0">
              <a:latin typeface="Arial Black" panose="020B0A0402010202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86381" y="2427590"/>
            <a:ext cx="10021996" cy="780274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latin typeface="Arial Black" panose="020B0A04020102020204" pitchFamily="34" charset="0"/>
            </a:endParaRPr>
          </a:p>
          <a:p>
            <a:pPr algn="ctr"/>
            <a:r>
              <a:rPr lang="ru-RU" sz="2000" b="1" dirty="0" smtClean="0">
                <a:latin typeface="Arial Black" panose="020B0A04020102020204" pitchFamily="34" charset="0"/>
              </a:rPr>
              <a:t>Прохождение </a:t>
            </a:r>
            <a:r>
              <a:rPr lang="ru-RU" sz="2000" b="1" dirty="0">
                <a:latin typeface="Arial Black" panose="020B0A04020102020204" pitchFamily="34" charset="0"/>
              </a:rPr>
              <a:t>профилактических мероприятий (</a:t>
            </a:r>
            <a:r>
              <a:rPr lang="ru-RU" sz="2000" b="1" dirty="0" err="1">
                <a:latin typeface="Arial Black" panose="020B0A04020102020204" pitchFamily="34" charset="0"/>
              </a:rPr>
              <a:t>профосмотров</a:t>
            </a:r>
            <a:r>
              <a:rPr lang="ru-RU" sz="2000" b="1" dirty="0">
                <a:latin typeface="Arial Black" panose="020B0A04020102020204" pitchFamily="34" charset="0"/>
              </a:rPr>
              <a:t>, диспансеризации) в комфортных условиях и в короткие сроки</a:t>
            </a:r>
          </a:p>
          <a:p>
            <a:pPr algn="ctr"/>
            <a:endParaRPr lang="ru-RU" sz="2000" b="1" dirty="0">
              <a:latin typeface="Arial Black" panose="020B0A040201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1118" y="2369175"/>
            <a:ext cx="924359" cy="92435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2704" y="1246122"/>
            <a:ext cx="908998" cy="90899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6223" y="4945280"/>
            <a:ext cx="959254" cy="959254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2499" y="3642469"/>
            <a:ext cx="849203" cy="849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02323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7455</TotalTime>
  <Words>585</Words>
  <Application>Microsoft Office PowerPoint</Application>
  <PresentationFormat>Произвольный</PresentationFormat>
  <Paragraphs>73</Paragraphs>
  <Slides>11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n.tsvetkun</cp:lastModifiedBy>
  <cp:revision>425</cp:revision>
  <dcterms:created xsi:type="dcterms:W3CDTF">2024-05-06T06:34:30Z</dcterms:created>
  <dcterms:modified xsi:type="dcterms:W3CDTF">2024-11-28T01:20:09Z</dcterms:modified>
</cp:coreProperties>
</file>